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69" r:id="rId6"/>
    <p:sldMasterId id="2147493682" r:id="rId7"/>
    <p:sldMasterId id="2147493695" r:id="rId8"/>
    <p:sldMasterId id="2147493708" r:id="rId9"/>
    <p:sldMasterId id="2147493729" r:id="rId10"/>
  </p:sldMasterIdLst>
  <p:notesMasterIdLst>
    <p:notesMasterId r:id="rId101"/>
  </p:notesMasterIdLst>
  <p:handoutMasterIdLst>
    <p:handoutMasterId r:id="rId102"/>
  </p:handoutMasterIdLst>
  <p:sldIdLst>
    <p:sldId id="959" r:id="rId11"/>
    <p:sldId id="998" r:id="rId12"/>
    <p:sldId id="1057" r:id="rId13"/>
    <p:sldId id="1061" r:id="rId14"/>
    <p:sldId id="347" r:id="rId15"/>
    <p:sldId id="348" r:id="rId16"/>
    <p:sldId id="349" r:id="rId17"/>
    <p:sldId id="1067" r:id="rId18"/>
    <p:sldId id="1068" r:id="rId19"/>
    <p:sldId id="350" r:id="rId20"/>
    <p:sldId id="351" r:id="rId21"/>
    <p:sldId id="1069" r:id="rId22"/>
    <p:sldId id="373" r:id="rId23"/>
    <p:sldId id="374" r:id="rId24"/>
    <p:sldId id="375" r:id="rId25"/>
    <p:sldId id="376" r:id="rId26"/>
    <p:sldId id="1070" r:id="rId27"/>
    <p:sldId id="352" r:id="rId28"/>
    <p:sldId id="355" r:id="rId29"/>
    <p:sldId id="2142532379" r:id="rId30"/>
    <p:sldId id="1062" r:id="rId31"/>
    <p:sldId id="1073" r:id="rId32"/>
    <p:sldId id="356" r:id="rId33"/>
    <p:sldId id="357" r:id="rId34"/>
    <p:sldId id="358" r:id="rId35"/>
    <p:sldId id="1074" r:id="rId36"/>
    <p:sldId id="359" r:id="rId37"/>
    <p:sldId id="360" r:id="rId38"/>
    <p:sldId id="1075" r:id="rId39"/>
    <p:sldId id="1063" r:id="rId40"/>
    <p:sldId id="2142532380" r:id="rId41"/>
    <p:sldId id="924" r:id="rId42"/>
    <p:sldId id="925" r:id="rId43"/>
    <p:sldId id="341" r:id="rId44"/>
    <p:sldId id="342" r:id="rId45"/>
    <p:sldId id="369" r:id="rId46"/>
    <p:sldId id="370" r:id="rId47"/>
    <p:sldId id="371" r:id="rId48"/>
    <p:sldId id="372" r:id="rId49"/>
    <p:sldId id="1076" r:id="rId50"/>
    <p:sldId id="1077" r:id="rId51"/>
    <p:sldId id="1078" r:id="rId52"/>
    <p:sldId id="1079" r:id="rId53"/>
    <p:sldId id="378" r:id="rId54"/>
    <p:sldId id="2142532381" r:id="rId55"/>
    <p:sldId id="380" r:id="rId56"/>
    <p:sldId id="381" r:id="rId57"/>
    <p:sldId id="1080" r:id="rId58"/>
    <p:sldId id="1081" r:id="rId59"/>
    <p:sldId id="2142532382" r:id="rId60"/>
    <p:sldId id="2142532383" r:id="rId61"/>
    <p:sldId id="385" r:id="rId62"/>
    <p:sldId id="386" r:id="rId63"/>
    <p:sldId id="2142532384" r:id="rId64"/>
    <p:sldId id="403" r:id="rId65"/>
    <p:sldId id="361" r:id="rId66"/>
    <p:sldId id="1082" r:id="rId67"/>
    <p:sldId id="2142532385" r:id="rId68"/>
    <p:sldId id="1101" r:id="rId69"/>
    <p:sldId id="1110" r:id="rId70"/>
    <p:sldId id="387" r:id="rId71"/>
    <p:sldId id="2142532386" r:id="rId72"/>
    <p:sldId id="2142532362" r:id="rId73"/>
    <p:sldId id="2142532363" r:id="rId74"/>
    <p:sldId id="2142532370" r:id="rId75"/>
    <p:sldId id="2142532371" r:id="rId76"/>
    <p:sldId id="2142532372" r:id="rId77"/>
    <p:sldId id="470" r:id="rId78"/>
    <p:sldId id="362" r:id="rId79"/>
    <p:sldId id="363" r:id="rId80"/>
    <p:sldId id="2142532364" r:id="rId81"/>
    <p:sldId id="2142532365" r:id="rId82"/>
    <p:sldId id="2142532366" r:id="rId83"/>
    <p:sldId id="2142532367" r:id="rId84"/>
    <p:sldId id="2142532387" r:id="rId85"/>
    <p:sldId id="2142532373" r:id="rId86"/>
    <p:sldId id="2142532374" r:id="rId87"/>
    <p:sldId id="2142532375" r:id="rId88"/>
    <p:sldId id="2142532376" r:id="rId89"/>
    <p:sldId id="2142532377" r:id="rId90"/>
    <p:sldId id="2142532378" r:id="rId91"/>
    <p:sldId id="1064" r:id="rId92"/>
    <p:sldId id="1112" r:id="rId93"/>
    <p:sldId id="968" r:id="rId94"/>
    <p:sldId id="970" r:id="rId95"/>
    <p:sldId id="1198" r:id="rId96"/>
    <p:sldId id="1203" r:id="rId97"/>
    <p:sldId id="1204" r:id="rId98"/>
    <p:sldId id="1199" r:id="rId99"/>
    <p:sldId id="1200"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72"/>
    <p:restoredTop sz="96314"/>
  </p:normalViewPr>
  <p:slideViewPr>
    <p:cSldViewPr snapToObjects="1">
      <p:cViewPr varScale="1">
        <p:scale>
          <a:sx n="171" d="100"/>
          <a:sy n="171" d="100"/>
        </p:scale>
        <p:origin x="1240" y="472"/>
      </p:cViewPr>
      <p:guideLst>
        <p:guide orient="horz" pos="1620"/>
        <p:guide pos="2880"/>
      </p:guideLst>
    </p:cSldViewPr>
  </p:slideViewPr>
  <p:outlineViewPr>
    <p:cViewPr>
      <p:scale>
        <a:sx n="33" d="100"/>
        <a:sy n="33" d="100"/>
      </p:scale>
      <p:origin x="0" y="-1616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2/4/26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2/4/26</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E733A54A-C6D5-44D3-B193-2B68843B234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0351035C-5808-407C-8457-78863416B2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434B2C1-B6FF-4E08-B576-E580E4C742E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AB74-4B17-846A-1158-BB67D7D1E3B9}"/>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65418A52-CFE1-D24A-BE26-71A229CA70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72FF84B4-8B37-67DC-65A0-0C3DDA3C8F23}"/>
              </a:ext>
            </a:extLst>
          </p:cNvPr>
          <p:cNvSpPr>
            <a:spLocks noGrp="1" noRot="1" noChangeAspect="1" noChangeArrowheads="1" noTextEdit="1"/>
          </p:cNvSpPr>
          <p:nvPr>
            <p:ph type="sldImg"/>
          </p:nvPr>
        </p:nvSpPr>
        <p:spPr>
          <a:xfrm>
            <a:off x="417513" y="703263"/>
            <a:ext cx="6162675" cy="3467100"/>
          </a:xfrm>
          <a:ln/>
        </p:spPr>
      </p:sp>
      <p:sp>
        <p:nvSpPr>
          <p:cNvPr id="74755" name="Rectangle 3">
            <a:extLst>
              <a:ext uri="{FF2B5EF4-FFF2-40B4-BE49-F238E27FC236}">
                <a16:creationId xmlns:a16="http://schemas.microsoft.com/office/drawing/2014/main" id="{CADE9950-5FD1-0329-9E54-6D18BD490B64}"/>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77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94506-9057-9985-F2B5-84E0B8EB3B51}"/>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19F2EEEF-CDCA-1EE3-B023-CF9CD48120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D97EEE9B-130C-938B-FAAD-581054D1FF47}"/>
              </a:ext>
            </a:extLst>
          </p:cNvPr>
          <p:cNvSpPr>
            <a:spLocks noGrp="1" noRot="1" noChangeAspect="1" noChangeArrowheads="1" noTextEdit="1"/>
          </p:cNvSpPr>
          <p:nvPr>
            <p:ph type="sldImg"/>
          </p:nvPr>
        </p:nvSpPr>
        <p:spPr>
          <a:xfrm>
            <a:off x="1187450" y="703263"/>
            <a:ext cx="4622800" cy="3467100"/>
          </a:xfrm>
          <a:ln/>
        </p:spPr>
      </p:sp>
      <p:sp>
        <p:nvSpPr>
          <p:cNvPr id="74755" name="Rectangle 3">
            <a:extLst>
              <a:ext uri="{FF2B5EF4-FFF2-40B4-BE49-F238E27FC236}">
                <a16:creationId xmlns:a16="http://schemas.microsoft.com/office/drawing/2014/main" id="{95C0D860-9D1D-2092-3252-3E3547A34C41}"/>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2679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2C57A01C-1044-4195-A3E2-2CD774BF625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6" name="Rectangle 2"/>
          <p:cNvSpPr>
            <a:spLocks noGrp="1" noRot="1" noChangeAspect="1" noChangeArrowheads="1" noTextEdit="1"/>
          </p:cNvSpPr>
          <p:nvPr>
            <p:ph type="sldImg"/>
          </p:nvPr>
        </p:nvSpPr>
        <p:spPr>
          <a:xfrm>
            <a:off x="417513" y="703263"/>
            <a:ext cx="6162675" cy="3467100"/>
          </a:xfrm>
          <a:ln/>
        </p:spPr>
      </p:sp>
      <p:sp>
        <p:nvSpPr>
          <p:cNvPr id="778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30243F-8686-4433-9701-9F34E8AC8773}" type="slidenum">
              <a:rPr lang="en-US" altLang="en-US" sz="1200"/>
              <a:pPr/>
              <a:t>36</a:t>
            </a:fld>
            <a:endParaRPr lang="en-US" altLang="en-US" sz="1200"/>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45649CE-6E1F-4A66-818C-4E7F6898A7A7}" type="slidenum">
              <a:rPr lang="en-US" altLang="en-US" sz="1200"/>
              <a:pPr/>
              <a:t>37</a:t>
            </a:fld>
            <a:endParaRPr lang="en-US" altLang="en-US" sz="1200"/>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A9640E-5C10-4629-8988-A9A2CA4B65CD}" type="slidenum">
              <a:rPr lang="en-US" altLang="en-US" sz="1200"/>
              <a:pPr/>
              <a:t>38</a:t>
            </a:fld>
            <a:endParaRPr lang="en-US" altLang="en-US" sz="1200"/>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A9640E-5C10-4629-8988-A9A2CA4B65CD}" type="slidenum">
              <a:rPr lang="en-US" altLang="en-US" sz="1200"/>
              <a:pPr/>
              <a:t>39</a:t>
            </a:fld>
            <a:endParaRPr lang="en-US" altLang="en-US" sz="1200"/>
          </a:p>
        </p:txBody>
      </p:sp>
      <p:sp>
        <p:nvSpPr>
          <p:cNvPr id="61443" name="Rectangle 2"/>
          <p:cNvSpPr>
            <a:spLocks noGrp="1" noRot="1" noChangeAspect="1" noChangeArrowheads="1" noTextEdit="1"/>
          </p:cNvSpPr>
          <p:nvPr>
            <p:ph type="sldImg"/>
          </p:nvPr>
        </p:nvSpPr>
        <p:spPr>
          <a:xfrm>
            <a:off x="404813" y="695325"/>
            <a:ext cx="6188075"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76C4670-485C-41B4-B6C8-2F72766EE515}" type="slidenum">
              <a:rPr lang="en-US" altLang="en-US" sz="1200"/>
              <a:pPr/>
              <a:t>40</a:t>
            </a:fld>
            <a:endParaRPr lang="en-US" altLang="en-US" sz="1200"/>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DEFD3E4-E538-49EF-A1BC-D85549A485CA}" type="slidenum">
              <a:rPr lang="en-US" altLang="en-US" sz="1200"/>
              <a:pPr/>
              <a:t>41</a:t>
            </a:fld>
            <a:endParaRPr lang="en-US" altLang="en-US" sz="1200"/>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DEFD3E4-E538-49EF-A1BC-D85549A485CA}" type="slidenum">
              <a:rPr lang="en-US" altLang="en-US" sz="1200"/>
              <a:pPr/>
              <a:t>42</a:t>
            </a:fld>
            <a:endParaRPr lang="en-US" altLang="en-US" sz="1200"/>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9819F5B-7A32-4D84-A65B-6246CABB1E02}" type="slidenum">
              <a:rPr lang="en-US" altLang="en-US" sz="1200"/>
              <a:pPr/>
              <a:t>43</a:t>
            </a:fld>
            <a:endParaRPr lang="en-US" altLang="en-US" sz="1200"/>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921C35E-7DD2-43A4-B0B3-DF6655FBBF3E}" type="slidenum">
              <a:rPr lang="en-US" altLang="en-US" sz="1200"/>
              <a:pPr/>
              <a:t>46</a:t>
            </a:fld>
            <a:endParaRPr lang="en-US" altLang="en-US"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C5AA873-0E0F-4E9D-B9D0-F99186FE665C}" type="slidenum">
              <a:rPr lang="en-US" altLang="en-US" sz="1200"/>
              <a:pPr/>
              <a:t>47</a:t>
            </a:fld>
            <a:endParaRPr lang="en-US" altLang="en-US" sz="1200"/>
          </a:p>
        </p:txBody>
      </p:sp>
      <p:sp>
        <p:nvSpPr>
          <p:cNvPr id="77827" name="Rectangle 2"/>
          <p:cNvSpPr>
            <a:spLocks noGrp="1" noRot="1" noChangeAspect="1" noChangeArrowheads="1" noTextEdit="1"/>
          </p:cNvSpPr>
          <p:nvPr>
            <p:ph type="sldImg"/>
          </p:nvPr>
        </p:nvSpPr>
        <p:spPr>
          <a:xfrm>
            <a:off x="404813" y="695325"/>
            <a:ext cx="6188075" cy="3481388"/>
          </a:xfrm>
          <a:ln/>
        </p:spPr>
      </p:sp>
      <p:sp>
        <p:nvSpPr>
          <p:cNvPr id="7782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417513" y="703263"/>
            <a:ext cx="6162675"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E05F0-5BB0-49AC-8CED-5C46BB2D9990}"/>
            </a:ext>
          </a:extLst>
        </p:cNvPr>
        <p:cNvGrpSpPr/>
        <p:nvPr/>
      </p:nvGrpSpPr>
      <p:grpSpPr>
        <a:xfrm>
          <a:off x="0" y="0"/>
          <a:ext cx="0" cy="0"/>
          <a:chOff x="0" y="0"/>
          <a:chExt cx="0" cy="0"/>
        </a:xfrm>
      </p:grpSpPr>
      <p:sp>
        <p:nvSpPr>
          <p:cNvPr id="38914" name="Rectangle 7">
            <a:extLst>
              <a:ext uri="{FF2B5EF4-FFF2-40B4-BE49-F238E27FC236}">
                <a16:creationId xmlns:a16="http://schemas.microsoft.com/office/drawing/2014/main" id="{63B745BF-A072-3892-F0EE-ED1E4A4452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A80C471F-28E8-029C-C678-3D30D7F8C29D}"/>
              </a:ext>
            </a:extLst>
          </p:cNvPr>
          <p:cNvSpPr>
            <a:spLocks noGrp="1" noRot="1" noChangeAspect="1" noChangeArrowheads="1" noTextEdit="1"/>
          </p:cNvSpPr>
          <p:nvPr>
            <p:ph type="sldImg"/>
          </p:nvPr>
        </p:nvSpPr>
        <p:spPr>
          <a:xfrm>
            <a:off x="404813" y="695325"/>
            <a:ext cx="6188075" cy="3481388"/>
          </a:xfrm>
          <a:ln/>
        </p:spPr>
      </p:sp>
      <p:sp>
        <p:nvSpPr>
          <p:cNvPr id="38916" name="Rectangle 3">
            <a:extLst>
              <a:ext uri="{FF2B5EF4-FFF2-40B4-BE49-F238E27FC236}">
                <a16:creationId xmlns:a16="http://schemas.microsoft.com/office/drawing/2014/main" id="{EF0E2EE4-DAEC-DDBF-DB5D-4F547E6E8B29}"/>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6738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AE75EE63-BBAB-4B59-AB6C-C7C62F9D7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F0E72-8BD1-B787-0D70-C760FD995140}"/>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64565B49-E99D-3F84-CF48-039010CC50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0AD893DE-525D-5C1A-94AF-1459F228AE3B}"/>
              </a:ext>
            </a:extLst>
          </p:cNvPr>
          <p:cNvSpPr>
            <a:spLocks noGrp="1" noRot="1" noChangeAspect="1" noChangeArrowheads="1" noTextEdit="1"/>
          </p:cNvSpPr>
          <p:nvPr>
            <p:ph type="sldImg"/>
          </p:nvPr>
        </p:nvSpPr>
        <p:spPr>
          <a:xfrm>
            <a:off x="404813" y="695325"/>
            <a:ext cx="6188075" cy="3481388"/>
          </a:xfrm>
          <a:ln/>
        </p:spPr>
      </p:sp>
      <p:sp>
        <p:nvSpPr>
          <p:cNvPr id="40964" name="Rectangle 3">
            <a:extLst>
              <a:ext uri="{FF2B5EF4-FFF2-40B4-BE49-F238E27FC236}">
                <a16:creationId xmlns:a16="http://schemas.microsoft.com/office/drawing/2014/main" id="{C7FA27BB-78D2-863B-61F9-619034F86FB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79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49B69-9765-FC99-FC94-417D09D842E3}"/>
            </a:ext>
          </a:extLst>
        </p:cNvPr>
        <p:cNvGrpSpPr/>
        <p:nvPr/>
      </p:nvGrpSpPr>
      <p:grpSpPr>
        <a:xfrm>
          <a:off x="0" y="0"/>
          <a:ext cx="0" cy="0"/>
          <a:chOff x="0" y="0"/>
          <a:chExt cx="0" cy="0"/>
        </a:xfrm>
      </p:grpSpPr>
      <p:sp>
        <p:nvSpPr>
          <p:cNvPr id="43010" name="Rectangle 7">
            <a:extLst>
              <a:ext uri="{FF2B5EF4-FFF2-40B4-BE49-F238E27FC236}">
                <a16:creationId xmlns:a16="http://schemas.microsoft.com/office/drawing/2014/main" id="{28CB077D-A386-6091-8334-613A5A3FB4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80131B0-05C3-E8A2-7BF5-D8BCC9A2F26E}"/>
              </a:ext>
            </a:extLst>
          </p:cNvPr>
          <p:cNvSpPr>
            <a:spLocks noGrp="1" noRot="1" noChangeAspect="1" noChangeArrowheads="1" noTextEdit="1"/>
          </p:cNvSpPr>
          <p:nvPr>
            <p:ph type="sldImg"/>
          </p:nvPr>
        </p:nvSpPr>
        <p:spPr>
          <a:xfrm>
            <a:off x="404813" y="695325"/>
            <a:ext cx="6188075" cy="3481388"/>
          </a:xfrm>
          <a:ln/>
        </p:spPr>
      </p:sp>
      <p:sp>
        <p:nvSpPr>
          <p:cNvPr id="43012" name="Rectangle 3">
            <a:extLst>
              <a:ext uri="{FF2B5EF4-FFF2-40B4-BE49-F238E27FC236}">
                <a16:creationId xmlns:a16="http://schemas.microsoft.com/office/drawing/2014/main" id="{1BA47594-B287-6F77-B087-0487F26390AA}"/>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7111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22AD9-80EB-2A2E-34A3-35F3A8C14B77}"/>
            </a:ext>
          </a:extLst>
        </p:cNvPr>
        <p:cNvGrpSpPr/>
        <p:nvPr/>
      </p:nvGrpSpPr>
      <p:grpSpPr>
        <a:xfrm>
          <a:off x="0" y="0"/>
          <a:ext cx="0" cy="0"/>
          <a:chOff x="0" y="0"/>
          <a:chExt cx="0" cy="0"/>
        </a:xfrm>
      </p:grpSpPr>
      <p:sp>
        <p:nvSpPr>
          <p:cNvPr id="47106" name="Rectangle 7">
            <a:extLst>
              <a:ext uri="{FF2B5EF4-FFF2-40B4-BE49-F238E27FC236}">
                <a16:creationId xmlns:a16="http://schemas.microsoft.com/office/drawing/2014/main" id="{3340F43A-4DF9-E58F-BA15-933DE63BCB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D499AB82-57AD-0642-CC99-F17C55350C82}"/>
              </a:ext>
            </a:extLst>
          </p:cNvPr>
          <p:cNvSpPr>
            <a:spLocks noGrp="1" noRot="1" noChangeAspect="1" noChangeArrowheads="1" noTextEdit="1"/>
          </p:cNvSpPr>
          <p:nvPr>
            <p:ph type="sldImg"/>
          </p:nvPr>
        </p:nvSpPr>
        <p:spPr>
          <a:xfrm>
            <a:off x="404813" y="695325"/>
            <a:ext cx="6188075" cy="3481388"/>
          </a:xfrm>
          <a:ln/>
        </p:spPr>
      </p:sp>
      <p:sp>
        <p:nvSpPr>
          <p:cNvPr id="47108" name="Rectangle 3">
            <a:extLst>
              <a:ext uri="{FF2B5EF4-FFF2-40B4-BE49-F238E27FC236}">
                <a16:creationId xmlns:a16="http://schemas.microsoft.com/office/drawing/2014/main" id="{A7532FF0-941F-7693-F345-22A8043B44BD}"/>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5128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A5C34-F80F-09CF-CDA7-42EC3F557AC4}"/>
            </a:ext>
          </a:extLst>
        </p:cNvPr>
        <p:cNvGrpSpPr/>
        <p:nvPr/>
      </p:nvGrpSpPr>
      <p:grpSpPr>
        <a:xfrm>
          <a:off x="0" y="0"/>
          <a:ext cx="0" cy="0"/>
          <a:chOff x="0" y="0"/>
          <a:chExt cx="0" cy="0"/>
        </a:xfrm>
      </p:grpSpPr>
      <p:sp>
        <p:nvSpPr>
          <p:cNvPr id="49154" name="Rectangle 7">
            <a:extLst>
              <a:ext uri="{FF2B5EF4-FFF2-40B4-BE49-F238E27FC236}">
                <a16:creationId xmlns:a16="http://schemas.microsoft.com/office/drawing/2014/main" id="{F556E2A4-E5E0-E6FD-6475-E6DF843D59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37C7AB2D-A793-9B0B-0FD2-1C148A392FE3}"/>
              </a:ext>
            </a:extLst>
          </p:cNvPr>
          <p:cNvSpPr>
            <a:spLocks noGrp="1" noRot="1" noChangeAspect="1" noChangeArrowheads="1" noTextEdit="1"/>
          </p:cNvSpPr>
          <p:nvPr>
            <p:ph type="sldImg"/>
          </p:nvPr>
        </p:nvSpPr>
        <p:spPr>
          <a:xfrm>
            <a:off x="404813" y="695325"/>
            <a:ext cx="6188075" cy="3481388"/>
          </a:xfrm>
          <a:ln/>
        </p:spPr>
      </p:sp>
      <p:sp>
        <p:nvSpPr>
          <p:cNvPr id="49156" name="Rectangle 3">
            <a:extLst>
              <a:ext uri="{FF2B5EF4-FFF2-40B4-BE49-F238E27FC236}">
                <a16:creationId xmlns:a16="http://schemas.microsoft.com/office/drawing/2014/main" id="{1960C1B7-F380-F7A3-D42C-F137BF4C5C8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03546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A7AB-DEE7-EE3C-2D72-9E1F773BF366}"/>
            </a:ext>
          </a:extLst>
        </p:cNvPr>
        <p:cNvGrpSpPr/>
        <p:nvPr/>
      </p:nvGrpSpPr>
      <p:grpSpPr>
        <a:xfrm>
          <a:off x="0" y="0"/>
          <a:ext cx="0" cy="0"/>
          <a:chOff x="0" y="0"/>
          <a:chExt cx="0" cy="0"/>
        </a:xfrm>
      </p:grpSpPr>
      <p:sp>
        <p:nvSpPr>
          <p:cNvPr id="51202" name="Rectangle 7">
            <a:extLst>
              <a:ext uri="{FF2B5EF4-FFF2-40B4-BE49-F238E27FC236}">
                <a16:creationId xmlns:a16="http://schemas.microsoft.com/office/drawing/2014/main" id="{E5C868A7-C61F-E20C-0A5E-C2EB95EFE1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E7BF6056-A7E4-1BFC-F920-58B97B6B635C}"/>
              </a:ext>
            </a:extLst>
          </p:cNvPr>
          <p:cNvSpPr>
            <a:spLocks noGrp="1" noRot="1" noChangeAspect="1" noChangeArrowheads="1" noTextEdit="1"/>
          </p:cNvSpPr>
          <p:nvPr>
            <p:ph type="sldImg"/>
          </p:nvPr>
        </p:nvSpPr>
        <p:spPr>
          <a:xfrm>
            <a:off x="404813" y="695325"/>
            <a:ext cx="6188075" cy="3481388"/>
          </a:xfrm>
          <a:ln/>
        </p:spPr>
      </p:sp>
      <p:sp>
        <p:nvSpPr>
          <p:cNvPr id="51204" name="Rectangle 3">
            <a:extLst>
              <a:ext uri="{FF2B5EF4-FFF2-40B4-BE49-F238E27FC236}">
                <a16:creationId xmlns:a16="http://schemas.microsoft.com/office/drawing/2014/main" id="{959CDCFE-A25B-79A6-5FB2-3CC2A3027033}"/>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2479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BA35F-9BB6-3056-2031-4645A3C79BE3}"/>
            </a:ext>
          </a:extLst>
        </p:cNvPr>
        <p:cNvGrpSpPr/>
        <p:nvPr/>
      </p:nvGrpSpPr>
      <p:grpSpPr>
        <a:xfrm>
          <a:off x="0" y="0"/>
          <a:ext cx="0" cy="0"/>
          <a:chOff x="0" y="0"/>
          <a:chExt cx="0" cy="0"/>
        </a:xfrm>
      </p:grpSpPr>
      <p:sp>
        <p:nvSpPr>
          <p:cNvPr id="53250" name="Rectangle 7">
            <a:extLst>
              <a:ext uri="{FF2B5EF4-FFF2-40B4-BE49-F238E27FC236}">
                <a16:creationId xmlns:a16="http://schemas.microsoft.com/office/drawing/2014/main" id="{9424B190-9E65-886A-8214-9813C69AC2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9F989081-F4F9-0B4A-38B9-0C3338C75090}"/>
              </a:ext>
            </a:extLst>
          </p:cNvPr>
          <p:cNvSpPr>
            <a:spLocks noGrp="1" noRot="1" noChangeAspect="1" noChangeArrowheads="1" noTextEdit="1"/>
          </p:cNvSpPr>
          <p:nvPr>
            <p:ph type="sldImg"/>
          </p:nvPr>
        </p:nvSpPr>
        <p:spPr>
          <a:xfrm>
            <a:off x="404813" y="695325"/>
            <a:ext cx="6188075" cy="3481388"/>
          </a:xfrm>
          <a:ln/>
        </p:spPr>
      </p:sp>
      <p:sp>
        <p:nvSpPr>
          <p:cNvPr id="53252" name="Rectangle 3">
            <a:extLst>
              <a:ext uri="{FF2B5EF4-FFF2-40B4-BE49-F238E27FC236}">
                <a16:creationId xmlns:a16="http://schemas.microsoft.com/office/drawing/2014/main" id="{69C784ED-61CF-3310-BC54-304D9B49211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7019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5AD9E-8837-1565-7C35-91133E175025}"/>
            </a:ext>
          </a:extLst>
        </p:cNvPr>
        <p:cNvGrpSpPr/>
        <p:nvPr/>
      </p:nvGrpSpPr>
      <p:grpSpPr>
        <a:xfrm>
          <a:off x="0" y="0"/>
          <a:ext cx="0" cy="0"/>
          <a:chOff x="0" y="0"/>
          <a:chExt cx="0" cy="0"/>
        </a:xfrm>
      </p:grpSpPr>
      <p:sp>
        <p:nvSpPr>
          <p:cNvPr id="53250" name="Rectangle 7">
            <a:extLst>
              <a:ext uri="{FF2B5EF4-FFF2-40B4-BE49-F238E27FC236}">
                <a16:creationId xmlns:a16="http://schemas.microsoft.com/office/drawing/2014/main" id="{38B4BD9F-C122-83BC-E7BB-BB5B83E285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0057DD72-E3C9-00C7-4AEE-B04CDBBE434A}"/>
              </a:ext>
            </a:extLst>
          </p:cNvPr>
          <p:cNvSpPr>
            <a:spLocks noGrp="1" noRot="1" noChangeAspect="1" noChangeArrowheads="1" noTextEdit="1"/>
          </p:cNvSpPr>
          <p:nvPr>
            <p:ph type="sldImg"/>
          </p:nvPr>
        </p:nvSpPr>
        <p:spPr>
          <a:xfrm>
            <a:off x="404813" y="695325"/>
            <a:ext cx="6188075" cy="3481388"/>
          </a:xfrm>
          <a:ln/>
        </p:spPr>
      </p:sp>
      <p:sp>
        <p:nvSpPr>
          <p:cNvPr id="53252" name="Rectangle 3">
            <a:extLst>
              <a:ext uri="{FF2B5EF4-FFF2-40B4-BE49-F238E27FC236}">
                <a16:creationId xmlns:a16="http://schemas.microsoft.com/office/drawing/2014/main" id="{67E58DDA-88AE-915B-7AD2-58B1004CD4EC}"/>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574752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A527C20-D984-443D-9364-8D80E7D149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4450" name="Rectangle 2"/>
          <p:cNvSpPr>
            <a:spLocks noGrp="1" noRot="1" noChangeAspect="1" noChangeArrowheads="1" noTextEdit="1"/>
          </p:cNvSpPr>
          <p:nvPr>
            <p:ph type="sldImg"/>
          </p:nvPr>
        </p:nvSpPr>
        <p:spPr>
          <a:xfrm>
            <a:off x="417513" y="703263"/>
            <a:ext cx="6162675" cy="3467100"/>
          </a:xfrm>
          <a:ln/>
        </p:spPr>
      </p:sp>
      <p:sp>
        <p:nvSpPr>
          <p:cNvPr id="1044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29435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E38463-D7D2-48E0-9845-AEDC127459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xfrm>
            <a:off x="417513" y="703263"/>
            <a:ext cx="6162675" cy="3467100"/>
          </a:xfrm>
          <a:ln/>
        </p:spPr>
      </p:sp>
      <p:sp>
        <p:nvSpPr>
          <p:cNvPr id="1064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4047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43D6E09-C3BD-4C9F-8640-BDE33C2397B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4" name="Rectangle 2"/>
          <p:cNvSpPr>
            <a:spLocks noGrp="1" noRot="1" noChangeAspect="1" noChangeArrowheads="1" noTextEdit="1"/>
          </p:cNvSpPr>
          <p:nvPr>
            <p:ph type="sldImg"/>
          </p:nvPr>
        </p:nvSpPr>
        <p:spPr>
          <a:xfrm>
            <a:off x="417513" y="703263"/>
            <a:ext cx="6162675" cy="3467100"/>
          </a:xfrm>
          <a:ln/>
        </p:spPr>
      </p:sp>
      <p:sp>
        <p:nvSpPr>
          <p:cNvPr id="1054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915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E36DD89-DA79-48DA-B783-0C850F9C371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2657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79FF149-63CC-4DDD-8621-E03FD326541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6" name="Rectangle 2"/>
          <p:cNvSpPr>
            <a:spLocks noGrp="1" noRot="1" noChangeAspect="1" noChangeArrowheads="1" noTextEdit="1"/>
          </p:cNvSpPr>
          <p:nvPr>
            <p:ph type="sldImg"/>
          </p:nvPr>
        </p:nvSpPr>
        <p:spPr>
          <a:xfrm>
            <a:off x="417513" y="703263"/>
            <a:ext cx="6162675" cy="3467100"/>
          </a:xfrm>
          <a:ln/>
        </p:spPr>
      </p:sp>
      <p:sp>
        <p:nvSpPr>
          <p:cNvPr id="1085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6261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7D1A45DA-CA64-41FA-A1E8-AD1BAE08C0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A64DA130-9CE3-4E7D-9E7F-223297258F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CBB2FFBC-ECC8-4E72-ACD7-AC5B3AC7D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4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95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35893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28121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684955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89080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1805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21826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058818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21997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96964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5976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540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632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82706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84229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3145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431481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204203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38472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565920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236554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0130533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188358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503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7521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12397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257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393406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18798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11185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7752584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25929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034235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47834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931650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161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8904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78799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59580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8800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19680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2927159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6092424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69028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784789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31992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9500316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777738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0588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3998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2/4/26</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7672334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2/4/26</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5198115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2/4/26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940591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2/4/26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136867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2/4/26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105288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emf"/><Relationship Id="rId4" Type="http://schemas.openxmlformats.org/officeDocument/2006/relationships/slideLayout" Target="../slideLayouts/slideLayout64.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W4111-2026-031Lecture-3-ER-Relational-SQL -2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087431"/>
      </p:ext>
    </p:extLst>
  </p:cSld>
  <p:clrMap bg1="lt1" tx1="dk1" bg2="lt2" tx2="dk2" accent1="accent1" accent2="accent2" accent3="accent3" accent4="accent4" accent5="accent5" accent6="accent6" hlink="hlink" folHlink="folHlink"/>
  <p:sldLayoutIdLst>
    <p:sldLayoutId id="2147493670" r:id="rId1"/>
    <p:sldLayoutId id="2147493671" r:id="rId2"/>
    <p:sldLayoutId id="2147493672" r:id="rId3"/>
    <p:sldLayoutId id="2147493673" r:id="rId4"/>
    <p:sldLayoutId id="2147493674" r:id="rId5"/>
    <p:sldLayoutId id="2147493675" r:id="rId6"/>
    <p:sldLayoutId id="2147493676" r:id="rId7"/>
    <p:sldLayoutId id="2147493677" r:id="rId8"/>
    <p:sldLayoutId id="2147493678" r:id="rId9"/>
    <p:sldLayoutId id="2147493679" r:id="rId10"/>
    <p:sldLayoutId id="2147493680" r:id="rId11"/>
    <p:sldLayoutId id="214749368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5919521"/>
      </p:ext>
    </p:extLst>
  </p:cSld>
  <p:clrMap bg1="lt1" tx1="dk1" bg2="lt2" tx2="dk2" accent1="accent1" accent2="accent2" accent3="accent3" accent4="accent4" accent5="accent5" accent6="accent6" hlink="hlink" folHlink="folHlink"/>
  <p:sldLayoutIdLst>
    <p:sldLayoutId id="2147493683" r:id="rId1"/>
    <p:sldLayoutId id="2147493684" r:id="rId2"/>
    <p:sldLayoutId id="2147493685" r:id="rId3"/>
    <p:sldLayoutId id="2147493686" r:id="rId4"/>
    <p:sldLayoutId id="2147493687" r:id="rId5"/>
    <p:sldLayoutId id="2147493688" r:id="rId6"/>
    <p:sldLayoutId id="2147493689" r:id="rId7"/>
    <p:sldLayoutId id="2147493690" r:id="rId8"/>
    <p:sldLayoutId id="2147493691" r:id="rId9"/>
    <p:sldLayoutId id="2147493692" r:id="rId10"/>
    <p:sldLayoutId id="2147493693" r:id="rId11"/>
    <p:sldLayoutId id="214749369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4"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713509"/>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5042957"/>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749066300"/>
      </p:ext>
    </p:extLst>
  </p:cSld>
  <p:clrMap bg1="lt1" tx1="dk1" bg2="lt2" tx2="dk2" accent1="accent1" accent2="accent2" accent3="accent3" accent4="accent4" accent5="accent5" accent6="accent6" hlink="hlink" folHlink="folHlink"/>
  <p:sldLayoutIdLst>
    <p:sldLayoutId id="2147493730" r:id="rId1"/>
    <p:sldLayoutId id="2147493731" r:id="rId2"/>
    <p:sldLayoutId id="2147493732" r:id="rId3"/>
    <p:sldLayoutId id="2147493733" r:id="rId4"/>
    <p:sldLayoutId id="2147493734" r:id="rId5"/>
    <p:sldLayoutId id="2147493735" r:id="rId6"/>
    <p:sldLayoutId id="2147493736" r:id="rId7"/>
    <p:sldLayoutId id="214749373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7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002, Fall 2025</a:t>
            </a:r>
            <a:br>
              <a:rPr lang="en-US" altLang="en-US" sz="3200" b="1" i="1" dirty="0"/>
            </a:br>
            <a:r>
              <a:rPr lang="en-US" altLang="en-US" sz="2800" b="1" i="1" dirty="0"/>
              <a:t>Lecture 3: Foundation – ER, Relational, SQL (2)</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COMSW4111_002_2026_1- Foundation – ER, Relational, SQL (2)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865381"/>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20E0AFA-6A4B-584C-51B2-210A0DCC67B0}"/>
              </a:ext>
            </a:extLst>
          </p:cNvPr>
          <p:cNvPicPr>
            <a:picLocks noChangeAspect="1"/>
          </p:cNvPicPr>
          <p:nvPr/>
        </p:nvPicPr>
        <p:blipFill>
          <a:blip r:embed="rId4"/>
          <a:stretch>
            <a:fillRect/>
          </a:stretch>
        </p:blipFill>
        <p:spPr>
          <a:xfrm>
            <a:off x="3173659" y="2876550"/>
            <a:ext cx="3266582" cy="2009412"/>
          </a:xfrm>
          <a:prstGeom prst="rect">
            <a:avLst/>
          </a:prstGeom>
          <a:ln w="38100">
            <a:solidFill>
              <a:srgbClr val="FF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F99CDD-16EC-2133-4AB6-897AD9D2D83A}"/>
              </a:ext>
            </a:extLst>
          </p:cNvPr>
          <p:cNvSpPr>
            <a:spLocks noGrp="1"/>
          </p:cNvSpPr>
          <p:nvPr>
            <p:ph idx="1"/>
          </p:nvPr>
        </p:nvSpPr>
        <p:spPr/>
        <p:txBody>
          <a:bodyPr/>
          <a:lstStyle/>
          <a:p>
            <a:r>
              <a:rPr lang="en-US" dirty="0"/>
              <a:t>When translating an ER diagram into SQL, there are two reasons to use an associative entity.</a:t>
            </a:r>
          </a:p>
          <a:p>
            <a:pPr lvl="1"/>
            <a:r>
              <a:rPr lang="en-US" dirty="0"/>
              <a:t>The relationship is many-to-many OR</a:t>
            </a:r>
          </a:p>
          <a:p>
            <a:pPr lvl="1"/>
            <a:r>
              <a:rPr lang="en-US" dirty="0"/>
              <a:t>The relationship has properties/attributes.</a:t>
            </a:r>
          </a:p>
          <a:p>
            <a:pPr lvl="1"/>
            <a:r>
              <a:rPr lang="en-US" dirty="0"/>
              <a:t>Despite being a “relational database,” SQL only has entities.</a:t>
            </a:r>
            <a:br>
              <a:rPr lang="en-US" dirty="0"/>
            </a:br>
            <a:endParaRPr lang="en-US" dirty="0"/>
          </a:p>
          <a:p>
            <a:r>
              <a:rPr lang="en-US" dirty="0"/>
              <a:t>This is not true for some NoSQL databases.</a:t>
            </a:r>
            <a:br>
              <a:rPr lang="en-US" dirty="0"/>
            </a:br>
            <a:r>
              <a:rPr lang="en-US" dirty="0"/>
              <a:t>We will see that relationship (edge) with properties is a first-class concept</a:t>
            </a:r>
            <a:br>
              <a:rPr lang="en-US" dirty="0"/>
            </a:br>
            <a:r>
              <a:rPr lang="en-US" dirty="0"/>
              <a:t>in graph databases (https://</a:t>
            </a:r>
            <a:r>
              <a:rPr lang="en-US" dirty="0" err="1"/>
              <a:t>en.wikipedia.org</a:t>
            </a:r>
            <a:r>
              <a:rPr lang="en-US" dirty="0"/>
              <a:t>/wiki/</a:t>
            </a:r>
            <a:r>
              <a:rPr lang="en-US" dirty="0" err="1"/>
              <a:t>Graph_database</a:t>
            </a:r>
            <a:r>
              <a:rPr lang="en-US" dirty="0"/>
              <a:t>).</a:t>
            </a:r>
          </a:p>
        </p:txBody>
      </p:sp>
      <p:sp>
        <p:nvSpPr>
          <p:cNvPr id="3" name="Title 2">
            <a:extLst>
              <a:ext uri="{FF2B5EF4-FFF2-40B4-BE49-F238E27FC236}">
                <a16:creationId xmlns:a16="http://schemas.microsoft.com/office/drawing/2014/main" id="{EF935DC3-1B1D-5CBC-5BCB-44C862A1739B}"/>
              </a:ext>
            </a:extLst>
          </p:cNvPr>
          <p:cNvSpPr>
            <a:spLocks noGrp="1"/>
          </p:cNvSpPr>
          <p:nvPr>
            <p:ph type="title"/>
          </p:nvPr>
        </p:nvSpPr>
        <p:spPr/>
        <p:txBody>
          <a:bodyPr/>
          <a:lstStyle/>
          <a:p>
            <a:r>
              <a:rPr lang="en-US" dirty="0"/>
              <a:t>Associative Entity</a:t>
            </a:r>
          </a:p>
        </p:txBody>
      </p:sp>
    </p:spTree>
    <p:extLst>
      <p:ext uri="{BB962C8B-B14F-4D97-AF65-F5344CB8AC3E}">
        <p14:creationId xmlns:p14="http://schemas.microsoft.com/office/powerpoint/2010/main" val="1247883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4141CBB-967C-E30C-B2CC-19B99DC99C4A}"/>
              </a:ext>
            </a:extLst>
          </p:cNvPr>
          <p:cNvSpPr>
            <a:spLocks noGrp="1"/>
          </p:cNvSpPr>
          <p:nvPr>
            <p:ph idx="1"/>
          </p:nvPr>
        </p:nvSpPr>
        <p:spPr/>
        <p:txBody>
          <a:bodyPr/>
          <a:lstStyle/>
          <a:p>
            <a:r>
              <a:rPr lang="en-US" dirty="0"/>
              <a:t>This is a somewhat obscure and pedantic concept.</a:t>
            </a:r>
            <a:br>
              <a:rPr lang="en-US" dirty="0"/>
            </a:br>
            <a:r>
              <a:rPr lang="en-US" dirty="0"/>
              <a:t>But, it may come up in interviews, discussions, etc.</a:t>
            </a:r>
            <a:br>
              <a:rPr lang="en-US" dirty="0"/>
            </a:br>
            <a:endParaRPr lang="en-US" dirty="0"/>
          </a:p>
          <a:p>
            <a:r>
              <a:rPr lang="en-US" dirty="0"/>
              <a:t>In Crow’s Foot notation, you can </a:t>
            </a:r>
            <a:r>
              <a:rPr lang="en-US" i="1" dirty="0"/>
              <a:t>infer</a:t>
            </a:r>
            <a:r>
              <a:rPr lang="en-US" dirty="0"/>
              <a:t> weak entities if an entity has</a:t>
            </a:r>
            <a:br>
              <a:rPr lang="en-US" dirty="0"/>
            </a:br>
            <a:r>
              <a:rPr lang="en-US" dirty="0"/>
              <a:t>an attribute that is part of a primary key and a foreign key.</a:t>
            </a:r>
            <a:br>
              <a:rPr lang="en-US" dirty="0"/>
            </a:br>
            <a:endParaRPr lang="en-US" dirty="0"/>
          </a:p>
          <a:p>
            <a:r>
              <a:rPr lang="en-US" dirty="0"/>
              <a:t>Summary:</a:t>
            </a:r>
          </a:p>
          <a:p>
            <a:pPr lvl="1"/>
            <a:r>
              <a:rPr lang="en-US" dirty="0"/>
              <a:t>I will ask you questions about the weak entity concept.</a:t>
            </a:r>
          </a:p>
          <a:p>
            <a:pPr lvl="1"/>
            <a:r>
              <a:rPr lang="en-US" dirty="0"/>
              <a:t>You normally due not worry about this term when modeling and converting models</a:t>
            </a:r>
            <a:br>
              <a:rPr lang="en-US" dirty="0"/>
            </a:br>
            <a:r>
              <a:rPr lang="en-US" dirty="0"/>
              <a:t>into SQL DDL.</a:t>
            </a:r>
          </a:p>
          <a:p>
            <a:pPr lvl="1"/>
            <a:r>
              <a:rPr lang="en-US" dirty="0"/>
              <a:t>You implement the concept with primary key, foreign key constraints.</a:t>
            </a:r>
          </a:p>
        </p:txBody>
      </p:sp>
      <p:sp>
        <p:nvSpPr>
          <p:cNvPr id="4" name="Title 3">
            <a:extLst>
              <a:ext uri="{FF2B5EF4-FFF2-40B4-BE49-F238E27FC236}">
                <a16:creationId xmlns:a16="http://schemas.microsoft.com/office/drawing/2014/main" id="{7612B69B-3DB1-76BF-91DF-2D50CF1234D6}"/>
              </a:ext>
            </a:extLst>
          </p:cNvPr>
          <p:cNvSpPr>
            <a:spLocks noGrp="1"/>
          </p:cNvSpPr>
          <p:nvPr>
            <p:ph type="title"/>
          </p:nvPr>
        </p:nvSpPr>
        <p:spPr/>
        <p:txBody>
          <a:bodyPr/>
          <a:lstStyle/>
          <a:p>
            <a:r>
              <a:rPr lang="en-US" dirty="0"/>
              <a:t>Weak Entity Set</a:t>
            </a:r>
          </a:p>
        </p:txBody>
      </p:sp>
    </p:spTree>
    <p:extLst>
      <p:ext uri="{BB962C8B-B14F-4D97-AF65-F5344CB8AC3E}">
        <p14:creationId xmlns:p14="http://schemas.microsoft.com/office/powerpoint/2010/main" val="703494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05" y="1917933"/>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4A464C9-A29F-1A75-ED5D-23ACB74C7912}"/>
              </a:ext>
            </a:extLst>
          </p:cNvPr>
          <p:cNvSpPr txBox="1"/>
          <p:nvPr/>
        </p:nvSpPr>
        <p:spPr>
          <a:xfrm>
            <a:off x="1905000" y="3687323"/>
            <a:ext cx="7166770"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The associative entity is only needed because course – </a:t>
            </a:r>
            <a:r>
              <a:rPr lang="en-US" dirty="0" err="1">
                <a:solidFill>
                  <a:srgbClr val="FF0000"/>
                </a:solidFill>
              </a:rPr>
              <a:t>prereq</a:t>
            </a:r>
            <a:r>
              <a:rPr lang="en-US" dirty="0">
                <a:solidFill>
                  <a:srgbClr val="FF0000"/>
                </a:solidFill>
              </a:rPr>
              <a:t> -&gt; course</a:t>
            </a:r>
            <a:br>
              <a:rPr lang="en-US" dirty="0">
                <a:solidFill>
                  <a:srgbClr val="FF0000"/>
                </a:solidFill>
              </a:rPr>
            </a:br>
            <a:r>
              <a:rPr lang="en-US" dirty="0">
                <a:solidFill>
                  <a:srgbClr val="FF0000"/>
                </a:solidFill>
              </a:rPr>
              <a:t>is many-to-many. </a:t>
            </a:r>
          </a:p>
          <a:p>
            <a:pPr marL="285750" indent="-285750">
              <a:buFont typeface="Arial" panose="020B0604020202020204" pitchFamily="34" charset="0"/>
              <a:buChar char="•"/>
            </a:pPr>
            <a:r>
              <a:rPr lang="en-US" dirty="0">
                <a:solidFill>
                  <a:srgbClr val="FF0000"/>
                </a:solidFill>
              </a:rPr>
              <a:t>If it each course had at most one </a:t>
            </a:r>
            <a:r>
              <a:rPr lang="en-US" dirty="0" err="1">
                <a:solidFill>
                  <a:srgbClr val="FF0000"/>
                </a:solidFill>
              </a:rPr>
              <a:t>prereq</a:t>
            </a:r>
            <a:r>
              <a:rPr lang="en-US" dirty="0">
                <a:solidFill>
                  <a:srgbClr val="FF0000"/>
                </a:solidFill>
              </a:rPr>
              <a:t>, you could use a</a:t>
            </a:r>
            <a:br>
              <a:rPr lang="en-US" dirty="0">
                <a:solidFill>
                  <a:srgbClr val="FF0000"/>
                </a:solidFill>
              </a:rPr>
            </a:br>
            <a:r>
              <a:rPr lang="en-US" dirty="0">
                <a:solidFill>
                  <a:srgbClr val="FF0000"/>
                </a:solidFill>
              </a:rPr>
              <a:t>foreign key.</a:t>
            </a:r>
          </a:p>
        </p:txBody>
      </p:sp>
      <p:sp>
        <p:nvSpPr>
          <p:cNvPr id="4" name="TextBox 3">
            <a:extLst>
              <a:ext uri="{FF2B5EF4-FFF2-40B4-BE49-F238E27FC236}">
                <a16:creationId xmlns:a16="http://schemas.microsoft.com/office/drawing/2014/main" id="{31531224-D196-2BAF-09D4-AD53574F4BDD}"/>
              </a:ext>
            </a:extLst>
          </p:cNvPr>
          <p:cNvSpPr txBox="1"/>
          <p:nvPr/>
        </p:nvSpPr>
        <p:spPr>
          <a:xfrm>
            <a:off x="7010400" y="361950"/>
            <a:ext cx="2135008" cy="369332"/>
          </a:xfrm>
          <a:prstGeom prst="rect">
            <a:avLst/>
          </a:prstGeom>
          <a:noFill/>
        </p:spPr>
        <p:txBody>
          <a:bodyPr wrap="none" rtlCol="0">
            <a:spAutoFit/>
          </a:bodyPr>
          <a:lstStyle/>
          <a:p>
            <a:r>
              <a:rPr lang="en-US" b="1" dirty="0">
                <a:solidFill>
                  <a:srgbClr val="FF0000"/>
                </a:solidFill>
              </a:rPr>
              <a:t>Restart lecture here.</a:t>
            </a:r>
          </a:p>
        </p:txBody>
      </p:sp>
      <p:pic>
        <p:nvPicPr>
          <p:cNvPr id="6" name="Picture 5">
            <a:extLst>
              <a:ext uri="{FF2B5EF4-FFF2-40B4-BE49-F238E27FC236}">
                <a16:creationId xmlns:a16="http://schemas.microsoft.com/office/drawing/2014/main" id="{21456F0C-F3F5-28B6-1492-310464B59D7A}"/>
              </a:ext>
            </a:extLst>
          </p:cNvPr>
          <p:cNvPicPr>
            <a:picLocks noChangeAspect="1"/>
          </p:cNvPicPr>
          <p:nvPr/>
        </p:nvPicPr>
        <p:blipFill>
          <a:blip r:embed="rId4"/>
          <a:stretch>
            <a:fillRect/>
          </a:stretch>
        </p:blipFill>
        <p:spPr>
          <a:xfrm>
            <a:off x="4568030" y="1919286"/>
            <a:ext cx="4575970" cy="113569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D0DCB3-1AB9-4245-6892-9A08F02D2751}"/>
              </a:ext>
            </a:extLst>
          </p:cNvPr>
          <p:cNvSpPr>
            <a:spLocks noGrp="1"/>
          </p:cNvSpPr>
          <p:nvPr>
            <p:ph idx="1"/>
          </p:nvPr>
        </p:nvSpPr>
        <p:spPr/>
        <p:txBody>
          <a:bodyPr/>
          <a:lstStyle/>
          <a:p>
            <a:r>
              <a:rPr lang="en-US" dirty="0"/>
              <a:t>Switch to Notebook</a:t>
            </a:r>
          </a:p>
        </p:txBody>
      </p:sp>
    </p:spTree>
    <p:extLst>
      <p:ext uri="{BB962C8B-B14F-4D97-AF65-F5344CB8AC3E}">
        <p14:creationId xmlns:p14="http://schemas.microsoft.com/office/powerpoint/2010/main" val="315859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1ADF5-F39A-6CA2-6F9E-4C248027E9D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30391-0E44-5F19-A6DD-EB39252769CE}"/>
              </a:ext>
            </a:extLst>
          </p:cNvPr>
          <p:cNvSpPr>
            <a:spLocks noGrp="1"/>
          </p:cNvSpPr>
          <p:nvPr>
            <p:ph idx="1"/>
          </p:nvPr>
        </p:nvSpPr>
        <p:spPr>
          <a:xfrm>
            <a:off x="152400" y="2266950"/>
            <a:ext cx="8839200" cy="523220"/>
          </a:xfrm>
        </p:spPr>
        <p:txBody>
          <a:bodyPr/>
          <a:lstStyle/>
          <a:p>
            <a:r>
              <a:rPr lang="en-US" dirty="0"/>
              <a:t>Relational Algebra</a:t>
            </a:r>
          </a:p>
        </p:txBody>
      </p:sp>
    </p:spTree>
    <p:extLst>
      <p:ext uri="{BB962C8B-B14F-4D97-AF65-F5344CB8AC3E}">
        <p14:creationId xmlns:p14="http://schemas.microsoft.com/office/powerpoint/2010/main" val="3780148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a:t>
            </a:r>
          </a:p>
        </p:txBody>
      </p:sp>
      <p:sp>
        <p:nvSpPr>
          <p:cNvPr id="9218" name="Rectangle 3"/>
          <p:cNvSpPr>
            <a:spLocks noGrp="1" noChangeArrowheads="1"/>
          </p:cNvSpPr>
          <p:nvPr>
            <p:ph type="body" idx="1"/>
          </p:nvPr>
        </p:nvSpPr>
        <p:spPr>
          <a:xfrm>
            <a:off x="1719263" y="835867"/>
            <a:ext cx="5762393" cy="3516677"/>
          </a:xfrm>
        </p:spPr>
        <p:txBody>
          <a:bodyPr/>
          <a:lstStyle/>
          <a:p>
            <a:pPr>
              <a:tabLst>
                <a:tab pos="2224088" algn="ctr"/>
              </a:tabLst>
            </a:pPr>
            <a:r>
              <a:rPr lang="en-US" altLang="en-US" dirty="0"/>
              <a:t>The union operation </a:t>
            </a:r>
            <a:r>
              <a:rPr lang="en-US" altLang="en-US" dirty="0">
                <a:sym typeface="Symbol" panose="05050102010706020507" pitchFamily="18" charset="2"/>
              </a:rPr>
              <a:t>allows us to combine two relations </a:t>
            </a:r>
            <a:endParaRPr lang="en-US" altLang="en-US" dirty="0"/>
          </a:p>
          <a:p>
            <a:pPr>
              <a:tabLst>
                <a:tab pos="2224088" algn="ctr"/>
              </a:tabLst>
            </a:pPr>
            <a:r>
              <a:rPr lang="en-US" altLang="en-US" dirty="0"/>
              <a:t>Notation:  </a:t>
            </a:r>
            <a:r>
              <a:rPr lang="en-US" altLang="en-US" i="1" dirty="0"/>
              <a:t>r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endParaRPr lang="en-US" altLang="en-US" dirty="0">
              <a:sym typeface="Symbol" panose="05050102010706020507" pitchFamily="18" charset="2"/>
            </a:endParaRPr>
          </a:p>
          <a:p>
            <a:pPr>
              <a:tabLst>
                <a:tab pos="2224088" algn="ctr"/>
              </a:tabLst>
            </a:pPr>
            <a:r>
              <a:rPr lang="en-US" altLang="en-US" dirty="0">
                <a:sym typeface="Symbol" panose="05050102010706020507" pitchFamily="18" charset="2"/>
              </a:rPr>
              <a:t>For </a:t>
            </a:r>
            <a:r>
              <a:rPr lang="en-US" altLang="en-US" i="1" dirty="0"/>
              <a:t>r</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to be valid.</a:t>
            </a:r>
          </a:p>
          <a:p>
            <a:pPr>
              <a:buNone/>
              <a:tabLst>
                <a:tab pos="2224088" algn="ctr"/>
              </a:tabLst>
            </a:pPr>
            <a:r>
              <a:rPr lang="en-US" altLang="en-US" i="1" dirty="0">
                <a:sym typeface="Symbol" panose="05050102010706020507" pitchFamily="18" charset="2"/>
              </a:rPr>
              <a:t>	</a:t>
            </a:r>
            <a:r>
              <a:rPr lang="en-US" altLang="en-US" dirty="0">
                <a:sym typeface="Symbol" panose="05050102010706020507" pitchFamily="18" charset="2"/>
              </a:rPr>
              <a:t>1.   </a:t>
            </a:r>
            <a:r>
              <a:rPr lang="en-US" altLang="en-US" i="1" dirty="0">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must have the </a:t>
            </a:r>
            <a:r>
              <a:rPr lang="en-US" altLang="en-US" i="1" dirty="0">
                <a:sym typeface="Symbol" panose="05050102010706020507" pitchFamily="18" charset="2"/>
              </a:rPr>
              <a:t>same </a:t>
            </a:r>
            <a:r>
              <a:rPr lang="en-US" altLang="en-US" b="1" dirty="0">
                <a:solidFill>
                  <a:srgbClr val="002060"/>
                </a:solidFill>
                <a:sym typeface="Symbol" panose="05050102010706020507" pitchFamily="18" charset="2"/>
              </a:rPr>
              <a:t>arity</a:t>
            </a:r>
            <a:r>
              <a:rPr lang="en-US" altLang="en-US" dirty="0">
                <a:sym typeface="Symbol" panose="05050102010706020507" pitchFamily="18" charset="2"/>
              </a:rPr>
              <a:t> (same number of attributes)</a:t>
            </a:r>
          </a:p>
          <a:p>
            <a:pPr>
              <a:spcBef>
                <a:spcPts val="0"/>
              </a:spcBef>
              <a:buNone/>
              <a:tabLst>
                <a:tab pos="2224088" algn="ctr"/>
              </a:tabLst>
            </a:pPr>
            <a:r>
              <a:rPr lang="en-US" altLang="en-US" dirty="0">
                <a:sym typeface="Symbol" panose="05050102010706020507" pitchFamily="18" charset="2"/>
              </a:rPr>
              <a:t>	2.   The attribute domains must be </a:t>
            </a:r>
            <a:r>
              <a:rPr lang="en-US" altLang="en-US" b="1" dirty="0">
                <a:solidFill>
                  <a:srgbClr val="002060"/>
                </a:solidFill>
                <a:sym typeface="Symbol" panose="05050102010706020507" pitchFamily="18" charset="2"/>
              </a:rPr>
              <a:t>compatible</a:t>
            </a:r>
            <a:r>
              <a:rPr lang="en-US" altLang="en-US" dirty="0">
                <a:sym typeface="Symbol" panose="05050102010706020507" pitchFamily="18" charset="2"/>
              </a:rPr>
              <a:t> (example: 2</a:t>
            </a:r>
            <a:r>
              <a:rPr lang="en-US" altLang="en-US" baseline="30000" dirty="0">
                <a:sym typeface="Symbol" panose="05050102010706020507" pitchFamily="18" charset="2"/>
              </a:rPr>
              <a:t>nd</a:t>
            </a:r>
            <a:r>
              <a:rPr lang="en-US" altLang="en-US" dirty="0">
                <a:sym typeface="Symbol" panose="05050102010706020507" pitchFamily="18" charset="2"/>
              </a:rPr>
              <a:t> </a:t>
            </a:r>
          </a:p>
          <a:p>
            <a:pPr lvl="1">
              <a:spcBef>
                <a:spcPts val="0"/>
              </a:spcBef>
              <a:buNone/>
              <a:tabLst>
                <a:tab pos="2224088" algn="ctr"/>
              </a:tabLst>
            </a:pPr>
            <a:r>
              <a:rPr lang="en-US" altLang="en-US" sz="1200" dirty="0">
                <a:sym typeface="Symbol" panose="05050102010706020507" pitchFamily="18" charset="2"/>
              </a:rPr>
              <a:t>     column of </a:t>
            </a:r>
            <a:r>
              <a:rPr lang="en-US" altLang="en-US" sz="1200" i="1" dirty="0">
                <a:sym typeface="Symbol" panose="05050102010706020507" pitchFamily="18" charset="2"/>
              </a:rPr>
              <a:t>r</a:t>
            </a:r>
            <a:r>
              <a:rPr lang="en-US" altLang="en-US" sz="1200" dirty="0">
                <a:sym typeface="Symbol" panose="05050102010706020507" pitchFamily="18" charset="2"/>
              </a:rPr>
              <a:t> deals with the same type of values as does the 2</a:t>
            </a:r>
            <a:r>
              <a:rPr lang="en-US" altLang="en-US" sz="1200" baseline="30000" dirty="0">
                <a:sym typeface="Symbol" panose="05050102010706020507" pitchFamily="18" charset="2"/>
              </a:rPr>
              <a:t>nd </a:t>
            </a:r>
            <a:r>
              <a:rPr lang="en-US" altLang="en-US" sz="1200" dirty="0">
                <a:sym typeface="Symbol" panose="05050102010706020507" pitchFamily="18" charset="2"/>
              </a:rPr>
              <a:t>column of </a:t>
            </a:r>
            <a:r>
              <a:rPr lang="en-US" altLang="en-US" sz="1200" i="1" dirty="0">
                <a:sym typeface="Symbol" panose="05050102010706020507" pitchFamily="18" charset="2"/>
              </a:rPr>
              <a:t>s</a:t>
            </a:r>
            <a:r>
              <a:rPr lang="en-US" altLang="en-US" sz="1200" dirty="0">
                <a:sym typeface="Symbol" panose="05050102010706020507" pitchFamily="18" charset="2"/>
              </a:rPr>
              <a:t>)</a:t>
            </a:r>
          </a:p>
          <a:p>
            <a:pPr>
              <a:lnSpc>
                <a:spcPct val="140000"/>
              </a:lnSpc>
              <a:tabLst>
                <a:tab pos="2224088" algn="ctr"/>
              </a:tabLst>
            </a:pPr>
            <a:r>
              <a:rPr lang="en-US" altLang="en-US" dirty="0"/>
              <a:t>Example: to find all courses taught in the Fall 2017 semester, or in the Spring 2018 semester, or in both</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sp>
        <p:nvSpPr>
          <p:cNvPr id="2" name="TextBox 1">
            <a:extLst>
              <a:ext uri="{FF2B5EF4-FFF2-40B4-BE49-F238E27FC236}">
                <a16:creationId xmlns:a16="http://schemas.microsoft.com/office/drawing/2014/main" id="{1C690DD2-0E9A-166E-6951-002C95C44483}"/>
              </a:ext>
            </a:extLst>
          </p:cNvPr>
          <p:cNvSpPr txBox="1"/>
          <p:nvPr/>
        </p:nvSpPr>
        <p:spPr>
          <a:xfrm>
            <a:off x="6934200" y="3442776"/>
            <a:ext cx="1993046" cy="1200329"/>
          </a:xfrm>
          <a:prstGeom prst="rect">
            <a:avLst/>
          </a:prstGeom>
          <a:noFill/>
        </p:spPr>
        <p:txBody>
          <a:bodyPr wrap="none" rtlCol="0">
            <a:spAutoFit/>
          </a:bodyPr>
          <a:lstStyle/>
          <a:p>
            <a:r>
              <a:rPr lang="en-US" dirty="0">
                <a:solidFill>
                  <a:srgbClr val="FF0000"/>
                </a:solidFill>
              </a:rPr>
              <a:t>When the “arity”</a:t>
            </a:r>
            <a:br>
              <a:rPr lang="en-US" dirty="0">
                <a:solidFill>
                  <a:srgbClr val="FF0000"/>
                </a:solidFill>
              </a:rPr>
            </a:br>
            <a:r>
              <a:rPr lang="en-US" dirty="0">
                <a:solidFill>
                  <a:srgbClr val="FF0000"/>
                </a:solidFill>
              </a:rPr>
              <a:t>is not quite right,</a:t>
            </a:r>
            <a:br>
              <a:rPr lang="en-US" dirty="0">
                <a:solidFill>
                  <a:srgbClr val="FF0000"/>
                </a:solidFill>
              </a:rPr>
            </a:br>
            <a:r>
              <a:rPr lang="en-US" dirty="0">
                <a:solidFill>
                  <a:srgbClr val="FF0000"/>
                </a:solidFill>
              </a:rPr>
              <a:t>you can shape with</a:t>
            </a:r>
            <a:br>
              <a:rPr lang="en-US" dirty="0">
                <a:solidFill>
                  <a:srgbClr val="FF0000"/>
                </a:solidFill>
              </a:rPr>
            </a:br>
            <a:r>
              <a:rPr lang="en-US" dirty="0">
                <a:solidFill>
                  <a:srgbClr val="FF0000"/>
                </a:solidFill>
              </a:rPr>
              <a:t>project.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 (Cont.)</a:t>
            </a:r>
          </a:p>
        </p:txBody>
      </p:sp>
      <p:sp>
        <p:nvSpPr>
          <p:cNvPr id="9218" name="Rectangle 3"/>
          <p:cNvSpPr>
            <a:spLocks noGrp="1" noChangeArrowheads="1"/>
          </p:cNvSpPr>
          <p:nvPr>
            <p:ph type="body" idx="1"/>
          </p:nvPr>
        </p:nvSpPr>
        <p:spPr>
          <a:xfrm>
            <a:off x="1719262" y="781003"/>
            <a:ext cx="5760530" cy="1029509"/>
          </a:xfrm>
        </p:spPr>
        <p:txBody>
          <a:bodyPr/>
          <a:lstStyle/>
          <a:p>
            <a:pPr>
              <a:lnSpc>
                <a:spcPct val="140000"/>
              </a:lnSpc>
              <a:tabLst>
                <a:tab pos="2224088" algn="ctr"/>
              </a:tabLst>
            </a:pPr>
            <a:r>
              <a:rPr lang="en-US" altLang="en-US" dirty="0"/>
              <a:t>Result of: </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pic>
        <p:nvPicPr>
          <p:cNvPr id="54273" name="Picture 1" descr="W:\db-book\db7\slide-dir\KEEP\Tables-ch2\2_14.jpg"/>
          <p:cNvPicPr>
            <a:picLocks noChangeAspect="1" noChangeArrowheads="1"/>
          </p:cNvPicPr>
          <p:nvPr/>
        </p:nvPicPr>
        <p:blipFill>
          <a:blip r:embed="rId3" cstate="print"/>
          <a:srcRect/>
          <a:stretch>
            <a:fillRect/>
          </a:stretch>
        </p:blipFill>
        <p:spPr bwMode="auto">
          <a:xfrm>
            <a:off x="3708708" y="1892156"/>
            <a:ext cx="737234" cy="180518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en-US" altLang="en-US" dirty="0"/>
              <a:t>Set-Intersection Operation</a:t>
            </a:r>
          </a:p>
        </p:txBody>
      </p:sp>
      <p:sp>
        <p:nvSpPr>
          <p:cNvPr id="11266" name="Rectangle 3"/>
          <p:cNvSpPr>
            <a:spLocks noGrp="1" noChangeArrowheads="1"/>
          </p:cNvSpPr>
          <p:nvPr>
            <p:ph type="body" idx="1"/>
          </p:nvPr>
        </p:nvSpPr>
        <p:spPr>
          <a:xfrm>
            <a:off x="1719263" y="808435"/>
            <a:ext cx="5709127" cy="2949749"/>
          </a:xfrm>
        </p:spPr>
        <p:txBody>
          <a:bodyPr/>
          <a:lstStyle/>
          <a:p>
            <a:r>
              <a:rPr lang="en-US" altLang="en-US" dirty="0"/>
              <a:t>The  set-intersection  operation </a:t>
            </a:r>
            <a:r>
              <a:rPr lang="en-US" altLang="en-US" dirty="0">
                <a:sym typeface="Symbol" panose="05050102010706020507" pitchFamily="18" charset="2"/>
              </a:rPr>
              <a:t> allows us to find tuples that are in both the input relations.</a:t>
            </a:r>
            <a:endParaRPr lang="en-US" altLang="en-US" dirty="0"/>
          </a:p>
          <a:p>
            <a:r>
              <a:rPr lang="en-US" altLang="en-US" dirty="0"/>
              <a:t>Notation: </a:t>
            </a:r>
            <a:r>
              <a:rPr lang="en-US" altLang="en-US" i="1" dirty="0"/>
              <a:t>r</a:t>
            </a:r>
            <a:r>
              <a:rPr lang="en-US" altLang="en-US" dirty="0"/>
              <a:t> </a:t>
            </a:r>
            <a:r>
              <a:rPr lang="en-US" altLang="en-US" dirty="0">
                <a:sym typeface="Symbol" panose="05050102010706020507" pitchFamily="18" charset="2"/>
              </a:rPr>
              <a:t> </a:t>
            </a:r>
            <a:r>
              <a:rPr lang="en-US" altLang="en-US" i="1" dirty="0"/>
              <a:t>s</a:t>
            </a:r>
            <a:endParaRPr lang="en-US" altLang="en-US" dirty="0"/>
          </a:p>
          <a:p>
            <a:r>
              <a:rPr lang="en-US" altLang="en-US" dirty="0"/>
              <a:t>Assume: </a:t>
            </a:r>
          </a:p>
          <a:p>
            <a:pPr lvl="1"/>
            <a:r>
              <a:rPr lang="en-US" altLang="en-US" i="1" dirty="0"/>
              <a:t>r</a:t>
            </a:r>
            <a:r>
              <a:rPr lang="en-US" altLang="en-US" dirty="0"/>
              <a:t>, </a:t>
            </a:r>
            <a:r>
              <a:rPr lang="en-US" altLang="en-US" i="1" dirty="0"/>
              <a:t>s</a:t>
            </a:r>
            <a:r>
              <a:rPr lang="en-US" altLang="en-US" dirty="0"/>
              <a:t> have the </a:t>
            </a:r>
            <a:r>
              <a:rPr lang="en-US" altLang="en-US" i="1" dirty="0"/>
              <a:t>same </a:t>
            </a:r>
            <a:r>
              <a:rPr lang="en-US" altLang="en-US" i="1" dirty="0" err="1"/>
              <a:t>arity</a:t>
            </a:r>
            <a:r>
              <a:rPr lang="en-US" altLang="en-US" dirty="0"/>
              <a:t> </a:t>
            </a:r>
          </a:p>
          <a:p>
            <a:pPr lvl="1"/>
            <a:r>
              <a:rPr lang="en-US" altLang="en-US" dirty="0"/>
              <a:t>attributes of </a:t>
            </a:r>
            <a:r>
              <a:rPr lang="en-US" altLang="en-US" i="1" dirty="0"/>
              <a:t>r</a:t>
            </a:r>
            <a:r>
              <a:rPr lang="en-US" altLang="en-US" dirty="0"/>
              <a:t> and </a:t>
            </a:r>
            <a:r>
              <a:rPr lang="en-US" altLang="en-US" i="1" dirty="0"/>
              <a:t>s</a:t>
            </a:r>
            <a:r>
              <a:rPr lang="en-US" altLang="en-US" dirty="0"/>
              <a:t> are compatible</a:t>
            </a:r>
          </a:p>
          <a:p>
            <a:r>
              <a:rPr lang="en-US" altLang="en-US" dirty="0"/>
              <a:t>Example: Find the set of all courses taught in both the Fall 2017 and the Spring 2018 semesters.</a:t>
            </a:r>
          </a:p>
          <a:p>
            <a:pPr>
              <a:buNone/>
            </a:pPr>
            <a:r>
              <a:rPr lang="en-US" altLang="en-US" dirty="0">
                <a:sym typeface="Symbol" panose="05050102010706020507" pitchFamily="18" charset="2"/>
              </a:rPr>
              <a:t>           </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a:t>
            </a:r>
            <a:r>
              <a:rPr lang="en-US" altLang="en-US" dirty="0">
                <a:sym typeface="Symbol" panose="05050102010706020507" pitchFamily="18" charset="2"/>
              </a:rPr>
              <a:t>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buNone/>
            </a:pPr>
            <a:r>
              <a:rPr lang="en-US" altLang="en-US" sz="600" dirty="0">
                <a:sym typeface="Symbol" panose="05050102010706020507" pitchFamily="18" charset="2"/>
              </a:rPr>
              <a:t> </a:t>
            </a:r>
          </a:p>
          <a:p>
            <a:pPr lvl="1"/>
            <a:r>
              <a:rPr lang="en-US" altLang="en-US" dirty="0">
                <a:sym typeface="Symbol" panose="05050102010706020507" pitchFamily="18" charset="2"/>
              </a:rPr>
              <a:t>Result</a:t>
            </a:r>
            <a:endParaRPr lang="en-US" altLang="en-US" dirty="0"/>
          </a:p>
          <a:p>
            <a:pPr>
              <a:buNone/>
            </a:pPr>
            <a:endParaRPr lang="en-US" altLang="en-US" dirty="0"/>
          </a:p>
        </p:txBody>
      </p:sp>
      <p:pic>
        <p:nvPicPr>
          <p:cNvPr id="98306" name="Picture 2" descr="W:\db-book\db7\slide-dir\KEEP\Tables-ch2\2_15.jpg"/>
          <p:cNvPicPr>
            <a:picLocks noChangeAspect="1" noChangeArrowheads="1"/>
          </p:cNvPicPr>
          <p:nvPr/>
        </p:nvPicPr>
        <p:blipFill>
          <a:blip r:embed="rId3" cstate="print"/>
          <a:srcRect/>
          <a:stretch>
            <a:fillRect/>
          </a:stretch>
        </p:blipFill>
        <p:spPr bwMode="auto">
          <a:xfrm>
            <a:off x="3654239" y="3670983"/>
            <a:ext cx="750062" cy="455993"/>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r>
              <a:rPr lang="en-US" altLang="en-US" dirty="0"/>
              <a:t>Set Difference Operation</a:t>
            </a:r>
          </a:p>
        </p:txBody>
      </p:sp>
      <p:sp>
        <p:nvSpPr>
          <p:cNvPr id="10242" name="Rectangle 3"/>
          <p:cNvSpPr>
            <a:spLocks noGrp="1" noChangeArrowheads="1"/>
          </p:cNvSpPr>
          <p:nvPr>
            <p:ph type="body" idx="1"/>
          </p:nvPr>
        </p:nvSpPr>
        <p:spPr>
          <a:xfrm>
            <a:off x="1719263" y="808435"/>
            <a:ext cx="5815659" cy="2803445"/>
          </a:xfrm>
        </p:spPr>
        <p:txBody>
          <a:bodyPr/>
          <a:lstStyle/>
          <a:p>
            <a:pPr>
              <a:spcBef>
                <a:spcPct val="60000"/>
              </a:spcBef>
            </a:pPr>
            <a:r>
              <a:rPr lang="en-US" altLang="en-US" dirty="0"/>
              <a:t>The set-difference operation allows us to find tuples that are in one relation but are not in another. </a:t>
            </a:r>
          </a:p>
          <a:p>
            <a:pPr>
              <a:spcBef>
                <a:spcPct val="60000"/>
              </a:spcBef>
            </a:pPr>
            <a:r>
              <a:rPr lang="en-US" altLang="en-US" dirty="0"/>
              <a:t>Notation </a:t>
            </a:r>
            <a:r>
              <a:rPr lang="en-US" altLang="en-US" i="1" dirty="0"/>
              <a:t>r – s</a:t>
            </a:r>
          </a:p>
          <a:p>
            <a:r>
              <a:rPr lang="en-US" altLang="en-US" dirty="0"/>
              <a:t>Set differences must be taken between </a:t>
            </a:r>
            <a:r>
              <a:rPr lang="en-US" altLang="en-US" b="1" dirty="0">
                <a:solidFill>
                  <a:srgbClr val="002060"/>
                </a:solidFill>
              </a:rPr>
              <a:t>compatible</a:t>
            </a:r>
            <a:r>
              <a:rPr lang="en-US" altLang="en-US" dirty="0"/>
              <a:t> relations.</a:t>
            </a:r>
          </a:p>
          <a:p>
            <a:pPr lvl="1"/>
            <a:r>
              <a:rPr lang="en-US" altLang="en-US" i="1" dirty="0"/>
              <a:t>r</a:t>
            </a:r>
            <a:r>
              <a:rPr lang="en-US" altLang="en-US" dirty="0"/>
              <a:t> and </a:t>
            </a:r>
            <a:r>
              <a:rPr lang="en-US" altLang="en-US" i="1" dirty="0"/>
              <a:t>s</a:t>
            </a:r>
            <a:r>
              <a:rPr lang="en-US" altLang="en-US" dirty="0"/>
              <a:t> must have the </a:t>
            </a:r>
            <a:r>
              <a:rPr lang="en-US" altLang="en-US" dirty="0">
                <a:solidFill>
                  <a:srgbClr val="002060"/>
                </a:solidFill>
              </a:rPr>
              <a:t>same</a:t>
            </a:r>
            <a:r>
              <a:rPr lang="en-US" altLang="en-US" dirty="0"/>
              <a:t> </a:t>
            </a:r>
            <a:r>
              <a:rPr lang="en-US" altLang="en-US" dirty="0" err="1"/>
              <a:t>arity</a:t>
            </a:r>
            <a:endParaRPr lang="en-US" altLang="en-US" dirty="0"/>
          </a:p>
          <a:p>
            <a:pPr lvl="1"/>
            <a:r>
              <a:rPr lang="en-US" altLang="en-US" dirty="0"/>
              <a:t>attribute domains of </a:t>
            </a:r>
            <a:r>
              <a:rPr lang="en-US" altLang="en-US" i="1" dirty="0"/>
              <a:t>r </a:t>
            </a:r>
            <a:r>
              <a:rPr lang="en-US" altLang="en-US" dirty="0"/>
              <a:t>and </a:t>
            </a:r>
            <a:r>
              <a:rPr lang="en-US" altLang="en-US" i="1" dirty="0"/>
              <a:t>s </a:t>
            </a:r>
            <a:r>
              <a:rPr lang="en-US" altLang="en-US" dirty="0"/>
              <a:t>must be compatible</a:t>
            </a:r>
          </a:p>
          <a:p>
            <a:pPr>
              <a:lnSpc>
                <a:spcPct val="140000"/>
              </a:lnSpc>
            </a:pPr>
            <a:r>
              <a:rPr lang="en-US" altLang="en-US" dirty="0"/>
              <a:t>Example: to find all courses taught in the Fall 2017 semester, but not in the Spring 2018 semester</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p:txBody>
      </p:sp>
      <p:pic>
        <p:nvPicPr>
          <p:cNvPr id="4" name="Picture 1" descr="C:\Users\as668\Desktop\Figures-for-slides\2_16.jpg"/>
          <p:cNvPicPr>
            <a:picLocks noChangeAspect="1" noChangeArrowheads="1"/>
          </p:cNvPicPr>
          <p:nvPr/>
        </p:nvPicPr>
        <p:blipFill>
          <a:blip r:embed="rId3" cstate="print"/>
          <a:srcRect/>
          <a:stretch>
            <a:fillRect/>
          </a:stretch>
        </p:blipFill>
        <p:spPr bwMode="auto">
          <a:xfrm>
            <a:off x="3657600" y="3722814"/>
            <a:ext cx="758721" cy="651409"/>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D980C4-6B76-C806-56F1-D6B097B65E9A}"/>
              </a:ext>
            </a:extLst>
          </p:cNvPr>
          <p:cNvSpPr>
            <a:spLocks noGrp="1"/>
          </p:cNvSpPr>
          <p:nvPr>
            <p:ph idx="1"/>
          </p:nvPr>
        </p:nvSpPr>
        <p:spPr>
          <a:xfrm>
            <a:off x="152400" y="552450"/>
            <a:ext cx="8839200" cy="4038600"/>
          </a:xfrm>
        </p:spPr>
        <p:txBody>
          <a:bodyPr/>
          <a:lstStyle/>
          <a:p>
            <a:pPr>
              <a:spcBef>
                <a:spcPts val="0"/>
              </a:spcBef>
              <a:spcAft>
                <a:spcPts val="200"/>
              </a:spcAft>
            </a:pPr>
            <a:r>
              <a:rPr lang="el-GR" sz="1800" i="1" dirty="0"/>
              <a:t>σ </a:t>
            </a:r>
            <a:r>
              <a:rPr lang="en-US" sz="1800" i="1" dirty="0" err="1"/>
              <a:t>dept_name</a:t>
            </a:r>
            <a:r>
              <a:rPr lang="en-US" sz="1800" i="1" dirty="0"/>
              <a:t>='Comp. Sci.’ (instructor ∪ student) </a:t>
            </a:r>
            <a:r>
              <a:rPr lang="en-US" sz="1800" dirty="0"/>
              <a:t>produces a weird answer because the union does not make any sense.</a:t>
            </a:r>
          </a:p>
          <a:p>
            <a:pPr lvl="1">
              <a:spcBef>
                <a:spcPts val="0"/>
              </a:spcBef>
              <a:spcAft>
                <a:spcPts val="200"/>
              </a:spcAft>
            </a:pPr>
            <a:r>
              <a:rPr lang="en-US" sz="1600" dirty="0"/>
              <a:t>There is the correct number of columns and the types match.</a:t>
            </a:r>
          </a:p>
          <a:p>
            <a:pPr lvl="1">
              <a:spcBef>
                <a:spcPts val="0"/>
              </a:spcBef>
              <a:spcAft>
                <a:spcPts val="200"/>
              </a:spcAft>
            </a:pPr>
            <a:r>
              <a:rPr lang="en-US" sz="1600" dirty="0"/>
              <a:t>The domains are different.</a:t>
            </a:r>
          </a:p>
          <a:p>
            <a:pPr lvl="1">
              <a:spcBef>
                <a:spcPts val="0"/>
              </a:spcBef>
              <a:spcAft>
                <a:spcPts val="200"/>
              </a:spcAft>
            </a:pPr>
            <a:r>
              <a:rPr lang="en-US" sz="1600" dirty="0"/>
              <a:t>There are times when the tables have different numbers of columns, the column order is different, or the types are incompatible.</a:t>
            </a:r>
          </a:p>
          <a:p>
            <a:pPr>
              <a:spcBef>
                <a:spcPts val="0"/>
              </a:spcBef>
              <a:spcAft>
                <a:spcPts val="200"/>
              </a:spcAft>
            </a:pPr>
            <a:r>
              <a:rPr lang="en-US" sz="1800" dirty="0"/>
              <a:t>You can fix the arity problem using a project.</a:t>
            </a:r>
          </a:p>
          <a:p>
            <a:pPr>
              <a:spcBef>
                <a:spcPts val="0"/>
              </a:spcBef>
              <a:spcAft>
                <a:spcPts val="200"/>
              </a:spcAft>
            </a:pPr>
            <a:r>
              <a:rPr lang="en-US" sz="1800" dirty="0"/>
              <a:t>A somewhat artificial example is:</a:t>
            </a:r>
          </a:p>
          <a:p>
            <a:pPr marL="457200" lvl="1" indent="0">
              <a:spcBef>
                <a:spcPts val="0"/>
              </a:spcBef>
              <a:spcAft>
                <a:spcPts val="200"/>
              </a:spcAft>
              <a:buNone/>
            </a:pPr>
            <a:r>
              <a:rPr lang="el-GR" sz="1600" dirty="0"/>
              <a:t>σ </a:t>
            </a:r>
            <a:r>
              <a:rPr lang="en-US" sz="1600" dirty="0" err="1"/>
              <a:t>dept_name</a:t>
            </a:r>
            <a:r>
              <a:rPr lang="en-US" sz="1600" dirty="0"/>
              <a:t>='Comp. Sci.'</a:t>
            </a:r>
          </a:p>
          <a:p>
            <a:pPr marL="457200" lvl="1" indent="0">
              <a:spcBef>
                <a:spcPts val="0"/>
              </a:spcBef>
              <a:spcAft>
                <a:spcPts val="200"/>
              </a:spcAft>
              <a:buNone/>
            </a:pPr>
            <a:r>
              <a:rPr lang="en-US" sz="1600" dirty="0"/>
              <a:t>((</a:t>
            </a:r>
            <a:r>
              <a:rPr lang="el-GR" sz="1600" dirty="0"/>
              <a:t>π </a:t>
            </a:r>
            <a:r>
              <a:rPr lang="en-US" sz="1600" dirty="0"/>
              <a:t>ID, name, </a:t>
            </a:r>
            <a:r>
              <a:rPr lang="en-US" sz="1600" dirty="0" err="1"/>
              <a:t>dept_name</a:t>
            </a:r>
            <a:r>
              <a:rPr lang="en-US" sz="1600" dirty="0"/>
              <a:t>, salary, tot_cred←0 (instructor)) </a:t>
            </a:r>
          </a:p>
          <a:p>
            <a:pPr marL="457200" lvl="1" indent="0">
              <a:spcBef>
                <a:spcPts val="0"/>
              </a:spcBef>
              <a:spcAft>
                <a:spcPts val="200"/>
              </a:spcAft>
              <a:buNone/>
            </a:pPr>
            <a:r>
              <a:rPr lang="en-US" sz="1600" dirty="0"/>
              <a:t>∪</a:t>
            </a:r>
          </a:p>
          <a:p>
            <a:pPr marL="457200" lvl="1" indent="0">
              <a:spcBef>
                <a:spcPts val="0"/>
              </a:spcBef>
              <a:spcAft>
                <a:spcPts val="200"/>
              </a:spcAft>
              <a:buNone/>
            </a:pPr>
            <a:r>
              <a:rPr lang="en-US" sz="1600" dirty="0"/>
              <a:t>(</a:t>
            </a:r>
            <a:r>
              <a:rPr lang="el-GR" sz="1600" dirty="0"/>
              <a:t>π </a:t>
            </a:r>
            <a:r>
              <a:rPr lang="en-US" sz="1600" dirty="0"/>
              <a:t>ID, name, </a:t>
            </a:r>
            <a:r>
              <a:rPr lang="en-US" sz="1600" dirty="0" err="1"/>
              <a:t>dept_name</a:t>
            </a:r>
            <a:r>
              <a:rPr lang="en-US" sz="1600" dirty="0"/>
              <a:t>, salary←0, </a:t>
            </a:r>
            <a:r>
              <a:rPr lang="en-US" sz="1600" dirty="0" err="1"/>
              <a:t>tot_cred</a:t>
            </a:r>
            <a:r>
              <a:rPr lang="en-US" sz="1600" dirty="0"/>
              <a:t> (student)))</a:t>
            </a:r>
          </a:p>
          <a:p>
            <a:pPr>
              <a:spcBef>
                <a:spcPts val="0"/>
              </a:spcBef>
              <a:spcAft>
                <a:spcPts val="200"/>
              </a:spcAft>
            </a:pPr>
            <a:r>
              <a:rPr lang="en-US" sz="1800" dirty="0"/>
              <a:t>Instead of using “0,” I should have set the not applicable values to NULL but</a:t>
            </a:r>
            <a:br>
              <a:rPr lang="en-US" sz="1800" dirty="0"/>
            </a:br>
            <a:r>
              <a:rPr lang="en-US" sz="1800" dirty="0"/>
              <a:t>the </a:t>
            </a:r>
            <a:r>
              <a:rPr lang="en-US" sz="1800" dirty="0" err="1"/>
              <a:t>RelaX</a:t>
            </a:r>
            <a:r>
              <a:rPr lang="en-US" sz="1800" dirty="0"/>
              <a:t> calculator did not like that.</a:t>
            </a:r>
          </a:p>
        </p:txBody>
      </p:sp>
      <p:sp>
        <p:nvSpPr>
          <p:cNvPr id="3" name="Title 2">
            <a:extLst>
              <a:ext uri="{FF2B5EF4-FFF2-40B4-BE49-F238E27FC236}">
                <a16:creationId xmlns:a16="http://schemas.microsoft.com/office/drawing/2014/main" id="{AC616FE6-F24A-32BA-B3F1-467EA0A81198}"/>
              </a:ext>
            </a:extLst>
          </p:cNvPr>
          <p:cNvSpPr>
            <a:spLocks noGrp="1"/>
          </p:cNvSpPr>
          <p:nvPr>
            <p:ph type="title"/>
          </p:nvPr>
        </p:nvSpPr>
        <p:spPr/>
        <p:txBody>
          <a:bodyPr/>
          <a:lstStyle/>
          <a:p>
            <a:r>
              <a:rPr lang="en-US" dirty="0"/>
              <a:t>Simple Examples</a:t>
            </a:r>
          </a:p>
        </p:txBody>
      </p:sp>
    </p:spTree>
    <p:extLst>
      <p:ext uri="{BB962C8B-B14F-4D97-AF65-F5344CB8AC3E}">
        <p14:creationId xmlns:p14="http://schemas.microsoft.com/office/powerpoint/2010/main" val="3542582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Assignment  Operation </a:t>
            </a:r>
          </a:p>
        </p:txBody>
      </p:sp>
      <p:sp>
        <p:nvSpPr>
          <p:cNvPr id="7170" name="Rectangle 3"/>
          <p:cNvSpPr>
            <a:spLocks noGrp="1" noChangeArrowheads="1"/>
          </p:cNvSpPr>
          <p:nvPr>
            <p:ph type="body" idx="1"/>
          </p:nvPr>
        </p:nvSpPr>
        <p:spPr>
          <a:xfrm>
            <a:off x="1719262" y="808435"/>
            <a:ext cx="5742242" cy="3626405"/>
          </a:xfrm>
        </p:spPr>
        <p:txBody>
          <a:bodyPr/>
          <a:lstStyle/>
          <a:p>
            <a:r>
              <a:rPr lang="en-US" altLang="en-US" dirty="0"/>
              <a:t>It is convenient at times to write a relational-algebra expression by assigning parts of it to temporary relation variables.  </a:t>
            </a:r>
          </a:p>
          <a:p>
            <a:r>
              <a:rPr lang="en-US" altLang="en-US" dirty="0"/>
              <a:t>The assignment  operation is  denoted by </a:t>
            </a:r>
            <a:r>
              <a:rPr lang="en-US" altLang="en-US" dirty="0">
                <a:sym typeface="Symbol" panose="05050102010706020507" pitchFamily="18" charset="2"/>
              </a:rPr>
              <a:t></a:t>
            </a:r>
            <a:r>
              <a:rPr lang="en-US" altLang="en-US" dirty="0">
                <a:sym typeface="Wingdings" pitchFamily="2" charset="2"/>
              </a:rPr>
              <a:t> and </a:t>
            </a:r>
            <a:r>
              <a:rPr lang="en-US" altLang="en-US" dirty="0"/>
              <a:t>works like assignment in a programming language.</a:t>
            </a:r>
          </a:p>
          <a:p>
            <a:pPr>
              <a:lnSpc>
                <a:spcPct val="90000"/>
              </a:lnSpc>
              <a:tabLst>
                <a:tab pos="1244204" algn="l"/>
                <a:tab pos="2362200" algn="ctr"/>
                <a:tab pos="2569369" algn="l"/>
              </a:tabLst>
            </a:pPr>
            <a:r>
              <a:rPr lang="en-US" altLang="en-US" dirty="0"/>
              <a:t>Example: Find all </a:t>
            </a:r>
            <a:r>
              <a:rPr lang="en-US" altLang="en-US" dirty="0">
                <a:sym typeface="Symbol" panose="05050102010706020507" pitchFamily="18" charset="2"/>
              </a:rPr>
              <a:t>instructor in the “Physics” and Music department.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b="1" dirty="0">
                <a:sym typeface="Wingdings" pitchFamily="2" charset="2"/>
              </a:rPr>
              <a:t> </a:t>
            </a:r>
            <a:r>
              <a:rPr lang="en-US" altLang="en-US" sz="1350" i="1" dirty="0">
                <a:sym typeface="Symbol" panose="05050102010706020507" pitchFamily="18" charset="2"/>
              </a:rPr>
              <a:t></a:t>
            </a:r>
            <a:r>
              <a:rPr lang="en-US" altLang="en-US" sz="1350"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Music</a:t>
            </a:r>
            <a:r>
              <a:rPr lang="en-US" altLang="en-US" dirty="0">
                <a:sym typeface="Symbol" panose="05050102010706020507" pitchFamily="18" charset="2"/>
              </a:rPr>
              <a:t> </a:t>
            </a:r>
            <a:r>
              <a:rPr lang="en-US" altLang="en-US" b="1" dirty="0">
                <a:sym typeface="Wingdings" pitchFamily="2"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Music”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Music</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a:tabLst>
                <a:tab pos="1244204" algn="l"/>
                <a:tab pos="2362200" algn="ctr"/>
                <a:tab pos="2569369" algn="l"/>
              </a:tabLst>
            </a:pPr>
            <a:r>
              <a:rPr lang="en-US" altLang="en-US"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244204" algn="l"/>
                <a:tab pos="2362200" algn="ctr"/>
                <a:tab pos="2569369" algn="l"/>
              </a:tabLst>
            </a:pPr>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Rename Operation </a:t>
            </a:r>
          </a:p>
        </p:txBody>
      </p:sp>
      <p:sp>
        <p:nvSpPr>
          <p:cNvPr id="7170" name="Rectangle 3"/>
          <p:cNvSpPr>
            <a:spLocks noGrp="1" noChangeArrowheads="1"/>
          </p:cNvSpPr>
          <p:nvPr>
            <p:ph type="body" idx="1"/>
          </p:nvPr>
        </p:nvSpPr>
        <p:spPr>
          <a:xfrm>
            <a:off x="1719263" y="808435"/>
            <a:ext cx="5762393" cy="2401109"/>
          </a:xfrm>
        </p:spPr>
        <p:txBody>
          <a:bodyPr/>
          <a:lstStyle/>
          <a:p>
            <a:r>
              <a:rPr lang="en-US" altLang="en-US" dirty="0"/>
              <a:t>The results of relational-algebra expressions do not have a name that we can use to refer to them.  The  rename operator,  </a:t>
            </a:r>
            <a:r>
              <a:rPr lang="en-US" altLang="en-US" i="1" dirty="0">
                <a:sym typeface="Symbol" panose="05050102010706020507" pitchFamily="18" charset="2"/>
              </a:rPr>
              <a:t> ,</a:t>
            </a:r>
            <a:r>
              <a:rPr lang="en-US" altLang="en-US" dirty="0">
                <a:sym typeface="Symbol" panose="05050102010706020507" pitchFamily="18" charset="2"/>
              </a:rPr>
              <a:t>  is provided </a:t>
            </a:r>
            <a:r>
              <a:rPr lang="en-US" altLang="en-US" i="1" dirty="0">
                <a:sym typeface="Symbol" panose="05050102010706020507" pitchFamily="18" charset="2"/>
              </a:rPr>
              <a:t> </a:t>
            </a:r>
            <a:r>
              <a:rPr lang="en-US" altLang="en-US" dirty="0">
                <a:sym typeface="Symbol" panose="05050102010706020507" pitchFamily="18" charset="2"/>
              </a:rPr>
              <a:t>for that purpose</a:t>
            </a:r>
          </a:p>
          <a:p>
            <a:r>
              <a:rPr lang="en-US" altLang="en-US" dirty="0"/>
              <a:t>The expression: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t>
            </a: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p>
          <a:p>
            <a:pPr>
              <a:buNone/>
            </a:pPr>
            <a:r>
              <a:rPr lang="en-US" altLang="en-US" dirty="0">
                <a:sym typeface="Symbol" panose="05050102010706020507" pitchFamily="18" charset="2"/>
              </a:rPr>
              <a:t>      returns the result of expression </a:t>
            </a:r>
            <a:r>
              <a:rPr lang="en-US" altLang="en-US" i="1" dirty="0">
                <a:sym typeface="Symbol" panose="05050102010706020507" pitchFamily="18" charset="2"/>
              </a:rPr>
              <a:t>E</a:t>
            </a:r>
            <a:r>
              <a:rPr lang="en-US" altLang="en-US" dirty="0">
                <a:sym typeface="Symbol" panose="05050102010706020507" pitchFamily="18" charset="2"/>
              </a:rPr>
              <a:t> under the name </a:t>
            </a:r>
            <a:r>
              <a:rPr lang="en-US" altLang="en-US" i="1" dirty="0">
                <a:sym typeface="Symbol" panose="05050102010706020507" pitchFamily="18" charset="2"/>
              </a:rPr>
              <a:t>x</a:t>
            </a:r>
            <a:endParaRPr lang="en-US" altLang="en-US" i="1" dirty="0"/>
          </a:p>
          <a:p>
            <a:r>
              <a:rPr lang="en-US" altLang="en-US" dirty="0"/>
              <a:t>Another form of the rename operation: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x(A1,A2, .. An)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endParaRPr lang="en-US" altLang="en-US" dirty="0"/>
          </a:p>
          <a:p>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AB8288-BB00-FF9A-5DED-F7809C36DACB}"/>
              </a:ext>
            </a:extLst>
          </p:cNvPr>
          <p:cNvSpPr>
            <a:spLocks noGrp="1"/>
          </p:cNvSpPr>
          <p:nvPr>
            <p:ph idx="1"/>
          </p:nvPr>
        </p:nvSpPr>
        <p:spPr/>
        <p:txBody>
          <a:bodyPr/>
          <a:lstStyle/>
          <a:p>
            <a:pPr>
              <a:spcBef>
                <a:spcPts val="0"/>
              </a:spcBef>
              <a:spcAft>
                <a:spcPts val="300"/>
              </a:spcAft>
            </a:pPr>
            <a:r>
              <a:rPr lang="en-US" sz="1800" dirty="0"/>
              <a:t>Consider a course and its </a:t>
            </a:r>
            <a:r>
              <a:rPr lang="en-US" sz="1800" dirty="0" err="1"/>
              <a:t>prereqs</a:t>
            </a:r>
            <a:r>
              <a:rPr lang="en-US" sz="1800" dirty="0"/>
              <a:t>. (course ⨝ </a:t>
            </a:r>
            <a:r>
              <a:rPr lang="en-US" sz="1800" dirty="0" err="1"/>
              <a:t>prereq</a:t>
            </a:r>
            <a:r>
              <a:rPr lang="en-US" sz="1800" dirty="0"/>
              <a:t>) ⨝ </a:t>
            </a:r>
            <a:r>
              <a:rPr lang="en-US" sz="1800" dirty="0" err="1"/>
              <a:t>course_id</a:t>
            </a:r>
            <a:r>
              <a:rPr lang="en-US" sz="1800" dirty="0"/>
              <a:t>=</a:t>
            </a:r>
            <a:r>
              <a:rPr lang="en-US" sz="1800" dirty="0" err="1"/>
              <a:t>prereq_id</a:t>
            </a:r>
            <a:r>
              <a:rPr lang="en-US" sz="1800" dirty="0"/>
              <a:t> course</a:t>
            </a:r>
          </a:p>
          <a:p>
            <a:pPr>
              <a:spcBef>
                <a:spcPts val="0"/>
              </a:spcBef>
              <a:spcAft>
                <a:spcPts val="300"/>
              </a:spcAft>
            </a:pPr>
            <a:r>
              <a:rPr lang="en-US" sz="1800" dirty="0"/>
              <a:t>There are a couple of problems with this query.</a:t>
            </a:r>
          </a:p>
          <a:p>
            <a:pPr lvl="1">
              <a:spcBef>
                <a:spcPts val="0"/>
              </a:spcBef>
              <a:spcAft>
                <a:spcPts val="300"/>
              </a:spcAft>
            </a:pPr>
            <a:r>
              <a:rPr lang="en-US" sz="1600" dirty="0"/>
              <a:t>Does </a:t>
            </a:r>
            <a:r>
              <a:rPr lang="en-US" sz="1600" dirty="0" err="1"/>
              <a:t>course.course_id</a:t>
            </a:r>
            <a:r>
              <a:rPr lang="en-US" sz="1600" dirty="0"/>
              <a:t> refer to the first course or the </a:t>
            </a:r>
            <a:r>
              <a:rPr lang="en-US" sz="1600" dirty="0" err="1"/>
              <a:t>prereq</a:t>
            </a:r>
            <a:r>
              <a:rPr lang="en-US" sz="1600" dirty="0"/>
              <a:t> course?</a:t>
            </a:r>
          </a:p>
          <a:p>
            <a:pPr lvl="1">
              <a:spcBef>
                <a:spcPts val="0"/>
              </a:spcBef>
              <a:spcAft>
                <a:spcPts val="300"/>
              </a:spcAft>
            </a:pPr>
            <a:r>
              <a:rPr lang="en-US" sz="1600" dirty="0"/>
              <a:t>We would wind up with a couple of columns with the same name.</a:t>
            </a:r>
          </a:p>
          <a:p>
            <a:pPr>
              <a:spcBef>
                <a:spcPts val="0"/>
              </a:spcBef>
              <a:spcAft>
                <a:spcPts val="300"/>
              </a:spcAft>
            </a:pPr>
            <a:r>
              <a:rPr lang="en-US" sz="1800" dirty="0"/>
              <a:t>Something like this “fixes” the problem.</a:t>
            </a:r>
            <a:br>
              <a:rPr lang="en-US" sz="1800" dirty="0"/>
            </a:br>
            <a:r>
              <a:rPr lang="en-US" sz="1800" dirty="0"/>
              <a:t>(course ⨝ </a:t>
            </a:r>
            <a:r>
              <a:rPr lang="en-US" sz="1800" dirty="0" err="1"/>
              <a:t>prereq</a:t>
            </a:r>
            <a:r>
              <a:rPr lang="en-US" sz="1800" dirty="0"/>
              <a:t>) ⨝ </a:t>
            </a:r>
            <a:r>
              <a:rPr lang="en-US" sz="1800" dirty="0" err="1"/>
              <a:t>the_prereq.course_id</a:t>
            </a:r>
            <a:r>
              <a:rPr lang="en-US" sz="1800" dirty="0"/>
              <a:t>=</a:t>
            </a:r>
            <a:r>
              <a:rPr lang="en-US" sz="1800" dirty="0" err="1"/>
              <a:t>prereq_id</a:t>
            </a:r>
            <a:r>
              <a:rPr lang="en-US" sz="1800" dirty="0"/>
              <a:t> (</a:t>
            </a:r>
            <a:r>
              <a:rPr lang="el-GR" sz="1800" dirty="0"/>
              <a:t>ρ </a:t>
            </a:r>
            <a:r>
              <a:rPr lang="en-US" sz="1800" dirty="0" err="1"/>
              <a:t>the_prereq</a:t>
            </a:r>
            <a:r>
              <a:rPr lang="en-US" sz="1800" dirty="0"/>
              <a:t>(course))</a:t>
            </a:r>
          </a:p>
          <a:p>
            <a:pPr>
              <a:spcBef>
                <a:spcPts val="0"/>
              </a:spcBef>
              <a:spcAft>
                <a:spcPts val="300"/>
              </a:spcAft>
            </a:pPr>
            <a:r>
              <a:rPr lang="en-US" sz="1800" dirty="0"/>
              <a:t>Renaming columns would also work and probably improve the answer. </a:t>
            </a:r>
          </a:p>
          <a:p>
            <a:pPr marL="457200" lvl="1" indent="0">
              <a:spcBef>
                <a:spcPts val="0"/>
              </a:spcBef>
              <a:spcAft>
                <a:spcPts val="300"/>
              </a:spcAft>
              <a:buNone/>
            </a:pPr>
            <a:r>
              <a:rPr lang="el-GR" sz="1600" dirty="0"/>
              <a:t>π </a:t>
            </a:r>
            <a:r>
              <a:rPr lang="en-US" sz="1600" dirty="0" err="1"/>
              <a:t>course_id</a:t>
            </a:r>
            <a:r>
              <a:rPr lang="en-US" sz="1600" dirty="0"/>
              <a:t> ← </a:t>
            </a:r>
            <a:r>
              <a:rPr lang="en-US" sz="1600" dirty="0" err="1"/>
              <a:t>course.course_id</a:t>
            </a:r>
            <a:r>
              <a:rPr lang="en-US" sz="1600" dirty="0"/>
              <a:t>, </a:t>
            </a:r>
            <a:r>
              <a:rPr lang="en-US" sz="1600" dirty="0" err="1"/>
              <a:t>course_title←course.title</a:t>
            </a:r>
            <a:r>
              <a:rPr lang="en-US" sz="1600" dirty="0"/>
              <a:t>,</a:t>
            </a:r>
          </a:p>
          <a:p>
            <a:pPr marL="457200" lvl="1" indent="0">
              <a:spcBef>
                <a:spcPts val="0"/>
              </a:spcBef>
              <a:spcAft>
                <a:spcPts val="300"/>
              </a:spcAft>
              <a:buNone/>
            </a:pPr>
            <a:r>
              <a:rPr lang="en-US" sz="1600" dirty="0"/>
              <a:t>	</a:t>
            </a:r>
            <a:r>
              <a:rPr lang="en-US" sz="1600" dirty="0" err="1"/>
              <a:t>prereq_id←the_prereq.course_id</a:t>
            </a:r>
            <a:r>
              <a:rPr lang="en-US" sz="1600" dirty="0"/>
              <a:t>, </a:t>
            </a:r>
            <a:r>
              <a:rPr lang="en-US" sz="1600" dirty="0" err="1"/>
              <a:t>prereq_title←the_prereq.title</a:t>
            </a:r>
            <a:endParaRPr lang="en-US" sz="1600" dirty="0"/>
          </a:p>
          <a:p>
            <a:pPr marL="457200" lvl="1" indent="0">
              <a:spcBef>
                <a:spcPts val="0"/>
              </a:spcBef>
              <a:spcAft>
                <a:spcPts val="300"/>
              </a:spcAft>
              <a:buNone/>
            </a:pPr>
            <a:r>
              <a:rPr lang="en-US" sz="1600" dirty="0"/>
              <a:t>		(</a:t>
            </a:r>
          </a:p>
          <a:p>
            <a:pPr marL="457200" lvl="1" indent="0">
              <a:spcBef>
                <a:spcPts val="0"/>
              </a:spcBef>
              <a:spcAft>
                <a:spcPts val="300"/>
              </a:spcAft>
              <a:buNone/>
            </a:pPr>
            <a:r>
              <a:rPr lang="en-US" sz="1600" dirty="0"/>
              <a:t>			(course ⨝ </a:t>
            </a:r>
            <a:r>
              <a:rPr lang="en-US" sz="1600" dirty="0" err="1"/>
              <a:t>prereq</a:t>
            </a:r>
            <a:r>
              <a:rPr lang="en-US" sz="1600" dirty="0"/>
              <a:t>) ⨝ </a:t>
            </a:r>
            <a:r>
              <a:rPr lang="en-US" sz="1600" dirty="0" err="1"/>
              <a:t>the_prereq.course_id</a:t>
            </a:r>
            <a:r>
              <a:rPr lang="en-US" sz="1600" dirty="0"/>
              <a:t>=</a:t>
            </a:r>
            <a:r>
              <a:rPr lang="en-US" sz="1600" dirty="0" err="1"/>
              <a:t>prereq_id</a:t>
            </a:r>
            <a:r>
              <a:rPr lang="en-US" sz="1600" dirty="0"/>
              <a:t> (</a:t>
            </a:r>
            <a:r>
              <a:rPr lang="el-GR" sz="1600" dirty="0"/>
              <a:t>ρ </a:t>
            </a:r>
            <a:r>
              <a:rPr lang="en-US" sz="1600" dirty="0" err="1"/>
              <a:t>the_prereq</a:t>
            </a:r>
            <a:r>
              <a:rPr lang="en-US" sz="1600" dirty="0"/>
              <a:t>(course))</a:t>
            </a:r>
          </a:p>
          <a:p>
            <a:pPr marL="457200" lvl="1" indent="0">
              <a:spcBef>
                <a:spcPts val="0"/>
              </a:spcBef>
              <a:spcAft>
                <a:spcPts val="300"/>
              </a:spcAft>
              <a:buNone/>
            </a:pPr>
            <a:r>
              <a:rPr lang="en-US" sz="1600" dirty="0"/>
              <a:t>		)</a:t>
            </a:r>
          </a:p>
        </p:txBody>
      </p:sp>
      <p:sp>
        <p:nvSpPr>
          <p:cNvPr id="3" name="Title 2">
            <a:extLst>
              <a:ext uri="{FF2B5EF4-FFF2-40B4-BE49-F238E27FC236}">
                <a16:creationId xmlns:a16="http://schemas.microsoft.com/office/drawing/2014/main" id="{A955E300-544F-FF65-3087-9390FC52C053}"/>
              </a:ext>
            </a:extLst>
          </p:cNvPr>
          <p:cNvSpPr>
            <a:spLocks noGrp="1"/>
          </p:cNvSpPr>
          <p:nvPr>
            <p:ph type="title"/>
          </p:nvPr>
        </p:nvSpPr>
        <p:spPr/>
        <p:txBody>
          <a:bodyPr/>
          <a:lstStyle/>
          <a:p>
            <a:r>
              <a:rPr lang="en-US" dirty="0"/>
              <a:t>Putting Some Pieces Together</a:t>
            </a:r>
          </a:p>
        </p:txBody>
      </p:sp>
    </p:spTree>
    <p:extLst>
      <p:ext uri="{BB962C8B-B14F-4D97-AF65-F5344CB8AC3E}">
        <p14:creationId xmlns:p14="http://schemas.microsoft.com/office/powerpoint/2010/main" val="3378709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3EA7E5-79FA-9603-C614-BE840722B069}"/>
              </a:ext>
            </a:extLst>
          </p:cNvPr>
          <p:cNvSpPr>
            <a:spLocks noGrp="1"/>
          </p:cNvSpPr>
          <p:nvPr>
            <p:ph idx="1"/>
          </p:nvPr>
        </p:nvSpPr>
        <p:spPr>
          <a:xfrm>
            <a:off x="152400" y="514350"/>
            <a:ext cx="8839200" cy="4038600"/>
          </a:xfrm>
        </p:spPr>
        <p:txBody>
          <a:bodyPr/>
          <a:lstStyle/>
          <a:p>
            <a:pPr>
              <a:spcBef>
                <a:spcPts val="0"/>
              </a:spcBef>
              <a:spcAft>
                <a:spcPts val="0"/>
              </a:spcAft>
            </a:pPr>
            <a:r>
              <a:rPr lang="en-US" dirty="0"/>
              <a:t>ER Model/Modeling:</a:t>
            </a:r>
          </a:p>
          <a:p>
            <a:pPr lvl="1">
              <a:spcBef>
                <a:spcPts val="0"/>
              </a:spcBef>
              <a:spcAft>
                <a:spcPts val="0"/>
              </a:spcAft>
            </a:pPr>
            <a:r>
              <a:rPr lang="en-US" dirty="0"/>
              <a:t>Additional concepts: associative entity, weak entity, multi-valued attributes</a:t>
            </a:r>
          </a:p>
          <a:p>
            <a:pPr lvl="1">
              <a:spcBef>
                <a:spcPts val="0"/>
              </a:spcBef>
              <a:spcAft>
                <a:spcPts val="0"/>
              </a:spcAft>
            </a:pPr>
            <a:r>
              <a:rPr lang="en-US" dirty="0"/>
              <a:t>Translating an ER diagram into SQL – some examples.</a:t>
            </a:r>
          </a:p>
          <a:p>
            <a:pPr>
              <a:spcBef>
                <a:spcPts val="0"/>
              </a:spcBef>
              <a:spcAft>
                <a:spcPts val="0"/>
              </a:spcAft>
            </a:pPr>
            <a:r>
              <a:rPr lang="en-US" dirty="0"/>
              <a:t>Relational algebra</a:t>
            </a:r>
          </a:p>
          <a:p>
            <a:pPr lvl="1">
              <a:spcBef>
                <a:spcPts val="0"/>
              </a:spcBef>
              <a:spcAft>
                <a:spcPts val="0"/>
              </a:spcAft>
            </a:pPr>
            <a:r>
              <a:rPr lang="en-US" dirty="0"/>
              <a:t>Additional operators: union, intersect, set difference, renaming</a:t>
            </a:r>
          </a:p>
          <a:p>
            <a:pPr lvl="1">
              <a:spcBef>
                <a:spcPts val="0"/>
              </a:spcBef>
              <a:spcAft>
                <a:spcPts val="0"/>
              </a:spcAft>
            </a:pPr>
            <a:r>
              <a:rPr lang="en-US" dirty="0"/>
              <a:t>Some examples</a:t>
            </a:r>
          </a:p>
          <a:p>
            <a:pPr>
              <a:spcBef>
                <a:spcPts val="0"/>
              </a:spcBef>
              <a:spcAft>
                <a:spcPts val="0"/>
              </a:spcAft>
            </a:pPr>
            <a:r>
              <a:rPr lang="en-US" dirty="0"/>
              <a:t>SQL</a:t>
            </a:r>
          </a:p>
          <a:p>
            <a:pPr lvl="1">
              <a:spcBef>
                <a:spcPts val="0"/>
              </a:spcBef>
              <a:spcAft>
                <a:spcPts val="0"/>
              </a:spcAft>
            </a:pPr>
            <a:r>
              <a:rPr lang="en-US" dirty="0"/>
              <a:t>Integrity constraints</a:t>
            </a:r>
          </a:p>
          <a:p>
            <a:pPr lvl="1">
              <a:spcBef>
                <a:spcPts val="0"/>
              </a:spcBef>
              <a:spcAft>
                <a:spcPts val="0"/>
              </a:spcAft>
            </a:pPr>
            <a:r>
              <a:rPr lang="en-US" dirty="0"/>
              <a:t>Some data types and functions</a:t>
            </a:r>
          </a:p>
          <a:p>
            <a:pPr lvl="1">
              <a:spcBef>
                <a:spcPts val="0"/>
              </a:spcBef>
              <a:spcAft>
                <a:spcPts val="0"/>
              </a:spcAft>
            </a:pPr>
            <a:r>
              <a:rPr lang="en-US" dirty="0"/>
              <a:t>WITH, common table expressions</a:t>
            </a:r>
          </a:p>
          <a:p>
            <a:pPr lvl="1">
              <a:spcBef>
                <a:spcPts val="0"/>
              </a:spcBef>
              <a:spcAft>
                <a:spcPts val="0"/>
              </a:spcAft>
            </a:pPr>
            <a:r>
              <a:rPr lang="en-US" dirty="0"/>
              <a:t>Operators: Union, intersect, set difference, renaming</a:t>
            </a:r>
          </a:p>
          <a:p>
            <a:pPr lvl="1">
              <a:spcBef>
                <a:spcPts val="0"/>
              </a:spcBef>
              <a:spcAft>
                <a:spcPts val="0"/>
              </a:spcAft>
            </a:pPr>
            <a:r>
              <a:rPr lang="en-US" dirty="0"/>
              <a:t>A first look at SUBQUERY</a:t>
            </a:r>
          </a:p>
          <a:p>
            <a:pPr lvl="1">
              <a:spcBef>
                <a:spcPts val="0"/>
              </a:spcBef>
              <a:spcAft>
                <a:spcPts val="0"/>
              </a:spcAft>
            </a:pPr>
            <a:r>
              <a:rPr lang="en-US" dirty="0"/>
              <a:t>Aggregate functions</a:t>
            </a:r>
          </a:p>
          <a:p>
            <a:pPr>
              <a:spcBef>
                <a:spcPts val="0"/>
              </a:spcBef>
              <a:spcAft>
                <a:spcPts val="0"/>
              </a:spcAft>
            </a:pPr>
            <a:r>
              <a:rPr lang="en-US" dirty="0"/>
              <a:t>Project concepts: (Web) applications, REST, data engineering</a:t>
            </a:r>
          </a:p>
        </p:txBody>
      </p:sp>
      <p:sp>
        <p:nvSpPr>
          <p:cNvPr id="3" name="Title 2">
            <a:extLst>
              <a:ext uri="{FF2B5EF4-FFF2-40B4-BE49-F238E27FC236}">
                <a16:creationId xmlns:a16="http://schemas.microsoft.com/office/drawing/2014/main" id="{90420A4E-2F71-028A-78F2-9BDA4A98311C}"/>
              </a:ext>
            </a:extLst>
          </p:cNvPr>
          <p:cNvSpPr>
            <a:spLocks noGrp="1"/>
          </p:cNvSpPr>
          <p:nvPr>
            <p:ph type="title"/>
          </p:nvPr>
        </p:nvSpPr>
        <p:spPr/>
        <p:txBody>
          <a:bodyPr/>
          <a:lstStyle/>
          <a:p>
            <a:r>
              <a:rPr lang="en-US" dirty="0"/>
              <a:t>Notes and Content</a:t>
            </a:r>
          </a:p>
        </p:txBody>
      </p:sp>
    </p:spTree>
    <p:extLst>
      <p:ext uri="{BB962C8B-B14F-4D97-AF65-F5344CB8AC3E}">
        <p14:creationId xmlns:p14="http://schemas.microsoft.com/office/powerpoint/2010/main" val="3915669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DE127-8D34-F136-F1C3-B941F089BF6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EB70B-5CE8-E555-D448-AF46A42A751A}"/>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946481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452E5-4E3E-D7A5-BE56-B6896AA31BD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D46C-FA45-92D3-73F4-7613B68A38F7}"/>
              </a:ext>
            </a:extLst>
          </p:cNvPr>
          <p:cNvSpPr>
            <a:spLocks noGrp="1"/>
          </p:cNvSpPr>
          <p:nvPr>
            <p:ph idx="1"/>
          </p:nvPr>
        </p:nvSpPr>
        <p:spPr/>
        <p:txBody>
          <a:bodyPr/>
          <a:lstStyle/>
          <a:p>
            <a:r>
              <a:rPr lang="en-US" dirty="0"/>
              <a:t>DDL and Constraints</a:t>
            </a:r>
          </a:p>
        </p:txBody>
      </p:sp>
    </p:spTree>
    <p:extLst>
      <p:ext uri="{BB962C8B-B14F-4D97-AF65-F5344CB8AC3E}">
        <p14:creationId xmlns:p14="http://schemas.microsoft.com/office/powerpoint/2010/main" val="3047907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3788E-BF25-CC45-D084-7DA5DB6AC8B7}"/>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135002AD-9176-87FC-61EC-6692D5FB9173}"/>
              </a:ext>
            </a:extLst>
          </p:cNvPr>
          <p:cNvSpPr>
            <a:spLocks noGrp="1" noChangeArrowheads="1"/>
          </p:cNvSpPr>
          <p:nvPr>
            <p:ph type="title"/>
          </p:nvPr>
        </p:nvSpPr>
        <p:spPr/>
        <p:txBody>
          <a:bodyPr/>
          <a:lstStyle/>
          <a:p>
            <a:r>
              <a:rPr lang="en-US" altLang="en-US" dirty="0"/>
              <a:t>SQL Parts</a:t>
            </a:r>
          </a:p>
        </p:txBody>
      </p:sp>
      <p:sp>
        <p:nvSpPr>
          <p:cNvPr id="7170" name="Rectangle 3">
            <a:extLst>
              <a:ext uri="{FF2B5EF4-FFF2-40B4-BE49-F238E27FC236}">
                <a16:creationId xmlns:a16="http://schemas.microsoft.com/office/drawing/2014/main" id="{C82769A8-1288-E927-CA0B-1AB1CD2139A9}"/>
              </a:ext>
            </a:extLst>
          </p:cNvPr>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28422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655B4-870D-A8BC-E194-63BB31125C06}"/>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261AA8FF-CA56-89AE-0EFB-95D899180018}"/>
              </a:ext>
            </a:extLst>
          </p:cNvPr>
          <p:cNvSpPr>
            <a:spLocks noGrp="1" noChangeArrowheads="1"/>
          </p:cNvSpPr>
          <p:nvPr>
            <p:ph type="title"/>
          </p:nvPr>
        </p:nvSpPr>
        <p:spPr/>
        <p:txBody>
          <a:bodyPr/>
          <a:lstStyle/>
          <a:p>
            <a:r>
              <a:rPr lang="en-US" altLang="en-US" dirty="0"/>
              <a:t>Data Definition Language</a:t>
            </a:r>
          </a:p>
        </p:txBody>
      </p:sp>
      <p:sp>
        <p:nvSpPr>
          <p:cNvPr id="7170" name="Rectangle 3">
            <a:extLst>
              <a:ext uri="{FF2B5EF4-FFF2-40B4-BE49-F238E27FC236}">
                <a16:creationId xmlns:a16="http://schemas.microsoft.com/office/drawing/2014/main" id="{1FC2D283-1B83-F161-BE65-9FD1B20F89FC}"/>
              </a:ext>
            </a:extLst>
          </p:cNvPr>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a:extLst>
              <a:ext uri="{FF2B5EF4-FFF2-40B4-BE49-F238E27FC236}">
                <a16:creationId xmlns:a16="http://schemas.microsoft.com/office/drawing/2014/main" id="{41C79099-1533-3EE6-3E77-289DF1F11737}"/>
              </a:ext>
            </a:extLst>
          </p:cNvPr>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100445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1696641" y="97384"/>
            <a:ext cx="6057900" cy="457200"/>
          </a:xfrm>
        </p:spPr>
        <p:txBody>
          <a:bodyPr/>
          <a:lstStyle/>
          <a:p>
            <a:r>
              <a:rPr lang="en-US" altLang="en-US" dirty="0"/>
              <a:t>Integrity Constraints in Create Table</a:t>
            </a:r>
          </a:p>
        </p:txBody>
      </p:sp>
      <p:sp>
        <p:nvSpPr>
          <p:cNvPr id="10242" name="Rectangle 3"/>
          <p:cNvSpPr>
            <a:spLocks noGrp="1" noChangeArrowheads="1"/>
          </p:cNvSpPr>
          <p:nvPr>
            <p:ph type="body" idx="1"/>
          </p:nvPr>
        </p:nvSpPr>
        <p:spPr>
          <a:xfrm>
            <a:off x="1696641" y="832282"/>
            <a:ext cx="5636847" cy="3585753"/>
          </a:xfrm>
        </p:spPr>
        <p:txBody>
          <a:bodyPr/>
          <a:lstStyle/>
          <a:p>
            <a:r>
              <a:rPr lang="en-US" altLang="en-US" dirty="0"/>
              <a:t>Types of integrity constraints</a:t>
            </a:r>
          </a:p>
          <a:p>
            <a:pPr lvl="1"/>
            <a:r>
              <a:rPr lang="en-US" altLang="en-US" b="1" dirty="0"/>
              <a:t>primary key</a:t>
            </a:r>
            <a:r>
              <a:rPr lang="en-US" altLang="en-US" dirty="0"/>
              <a:t> (</a:t>
            </a:r>
            <a:r>
              <a:rPr lang="en-US" altLang="en-US" i="1" dirty="0"/>
              <a:t>A</a:t>
            </a:r>
            <a:r>
              <a:rPr lang="en-US" altLang="en-US" baseline="-25000" dirty="0"/>
              <a:t>1</a:t>
            </a:r>
            <a:r>
              <a:rPr lang="en-US" altLang="en-US" dirty="0"/>
              <a:t>, ..., </a:t>
            </a:r>
            <a:r>
              <a:rPr lang="en-US" altLang="en-US" i="1" dirty="0"/>
              <a:t>A</a:t>
            </a:r>
            <a:r>
              <a:rPr lang="en-US" altLang="en-US" i="1" baseline="-25000" dirty="0"/>
              <a:t>n </a:t>
            </a:r>
            <a:r>
              <a:rPr lang="en-US" altLang="en-US" dirty="0"/>
              <a:t>)</a:t>
            </a:r>
          </a:p>
          <a:p>
            <a:pPr lvl="1"/>
            <a:r>
              <a:rPr lang="en-US" altLang="en-US" b="1" dirty="0"/>
              <a:t>foreign key </a:t>
            </a:r>
            <a:r>
              <a:rPr lang="en-US" altLang="en-US" dirty="0"/>
              <a:t>(</a:t>
            </a:r>
            <a:r>
              <a:rPr lang="en-US" altLang="en-US" i="1" dirty="0"/>
              <a:t>A</a:t>
            </a:r>
            <a:r>
              <a:rPr lang="en-US" altLang="en-US" baseline="-25000" dirty="0"/>
              <a:t>m</a:t>
            </a:r>
            <a:r>
              <a:rPr lang="en-US" altLang="en-US" dirty="0"/>
              <a:t>, ..., </a:t>
            </a:r>
            <a:r>
              <a:rPr lang="en-US" altLang="en-US" i="1" dirty="0"/>
              <a:t>A</a:t>
            </a:r>
            <a:r>
              <a:rPr lang="en-US" altLang="en-US" i="1" baseline="-25000" dirty="0"/>
              <a:t>n </a:t>
            </a:r>
            <a:r>
              <a:rPr lang="en-US" altLang="en-US" dirty="0"/>
              <a:t>) </a:t>
            </a:r>
            <a:r>
              <a:rPr lang="en-US" altLang="en-US" b="1" dirty="0"/>
              <a:t>references </a:t>
            </a:r>
            <a:r>
              <a:rPr lang="en-US" altLang="en-US" i="1" dirty="0"/>
              <a:t>r</a:t>
            </a:r>
            <a:endParaRPr lang="en-US" altLang="en-US" b="1" dirty="0"/>
          </a:p>
          <a:p>
            <a:pPr lvl="1"/>
            <a:r>
              <a:rPr lang="en-US" altLang="en-US" b="1" dirty="0"/>
              <a:t>not null</a:t>
            </a:r>
          </a:p>
          <a:p>
            <a:r>
              <a:rPr lang="en-US" altLang="en-US" dirty="0"/>
              <a:t>SQL prevents any update to the database that violates an integrity constraint.</a:t>
            </a:r>
          </a:p>
          <a:p>
            <a:r>
              <a:rPr lang="en-US" altLang="en-US" dirty="0"/>
              <a:t>Example:</a:t>
            </a:r>
          </a:p>
          <a:p>
            <a:pPr>
              <a:buNone/>
            </a:pPr>
            <a:r>
              <a:rPr lang="en-US" altLang="en-US" b="1" dirty="0"/>
              <a:t>         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 </a:t>
            </a:r>
            <a:r>
              <a:rPr lang="en-US" altLang="en-US" b="1" dirty="0"/>
              <a:t>not null,</a:t>
            </a:r>
            <a:br>
              <a:rPr lang="en-US" altLang="en-US" b="1" i="1" dirty="0"/>
            </a:br>
            <a:r>
              <a:rPr lang="en-US" altLang="en-US" b="1" i="1" dirty="0"/>
              <a:t>               </a:t>
            </a:r>
            <a:r>
              <a:rPr lang="en-US" altLang="en-US" i="1" dirty="0"/>
              <a:t>dept_name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br>
              <a:rPr lang="en-US" altLang="en-US" dirty="0"/>
            </a:br>
            <a:r>
              <a:rPr lang="en-US" altLang="en-US" dirty="0"/>
              <a:t>               </a:t>
            </a:r>
            <a:r>
              <a:rPr lang="en-US" altLang="en-US" b="1" dirty="0"/>
              <a:t>primary key </a:t>
            </a:r>
            <a:r>
              <a:rPr lang="en-US" altLang="en-US" dirty="0"/>
              <a:t>(</a:t>
            </a:r>
            <a:r>
              <a:rPr lang="en-US" altLang="en-US" i="1" dirty="0"/>
              <a:t>ID</a:t>
            </a:r>
            <a:r>
              <a:rPr lang="en-US" altLang="en-US" dirty="0"/>
              <a:t>),</a:t>
            </a:r>
            <a:br>
              <a:rPr lang="en-US" altLang="en-US" dirty="0"/>
            </a:br>
            <a:r>
              <a:rPr lang="en-US" altLang="en-US" dirty="0"/>
              <a:t>               </a:t>
            </a:r>
            <a:r>
              <a:rPr lang="en-US" altLang="en-US" b="1" dirty="0"/>
              <a:t>foreign key </a:t>
            </a:r>
            <a:r>
              <a:rPr lang="en-US" altLang="en-US" i="1" dirty="0"/>
              <a:t>(dept_name</a:t>
            </a:r>
            <a:r>
              <a:rPr lang="en-US" altLang="en-US" dirty="0"/>
              <a:t>) </a:t>
            </a:r>
            <a:r>
              <a:rPr lang="en-US" altLang="en-US" b="1" dirty="0"/>
              <a:t>references </a:t>
            </a:r>
            <a:r>
              <a:rPr lang="en-US" altLang="en-US" i="1" dirty="0"/>
              <a:t>department(</a:t>
            </a:r>
            <a:r>
              <a:rPr lang="en-US" altLang="en-US" i="1" dirty="0" err="1"/>
              <a:t>dept_name</a:t>
            </a:r>
            <a:r>
              <a:rPr lang="en-US" altLang="en-US" i="1" dirty="0"/>
              <a:t>);</a:t>
            </a:r>
          </a:p>
          <a:p>
            <a:pPr>
              <a:buNone/>
            </a:pPr>
            <a:endParaRPr lang="en-US" alt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064AB501-884F-F1E3-E977-34B92A299C6E}"/>
              </a:ext>
            </a:extLst>
          </p:cNvPr>
          <p:cNvSpPr txBox="1"/>
          <p:nvPr/>
        </p:nvSpPr>
        <p:spPr>
          <a:xfrm>
            <a:off x="318431" y="2629891"/>
            <a:ext cx="8507137"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Integrity constraints as an integral part of DDL and implemented “in the database”</a:t>
            </a:r>
            <a:br>
              <a:rPr lang="en-US" dirty="0">
                <a:solidFill>
                  <a:srgbClr val="FF0000"/>
                </a:solidFill>
              </a:rPr>
            </a:br>
            <a:r>
              <a:rPr lang="en-US" dirty="0">
                <a:solidFill>
                  <a:srgbClr val="FF0000"/>
                </a:solidFill>
              </a:rPr>
              <a:t>is one of the great strengths of SQL.</a:t>
            </a:r>
          </a:p>
          <a:p>
            <a:pPr marL="285750" indent="-285750">
              <a:buFont typeface="Arial" panose="020B0604020202020204" pitchFamily="34" charset="0"/>
              <a:buChar char="•"/>
            </a:pPr>
            <a:r>
              <a:rPr lang="en-US" dirty="0">
                <a:solidFill>
                  <a:srgbClr val="FF0000"/>
                </a:solidFill>
              </a:rPr>
              <a:t>Dozens of applications and thousands of users may access and update data. Relying</a:t>
            </a:r>
            <a:br>
              <a:rPr lang="en-US" dirty="0">
                <a:solidFill>
                  <a:srgbClr val="FF0000"/>
                </a:solidFill>
              </a:rPr>
            </a:br>
            <a:r>
              <a:rPr lang="en-US" dirty="0">
                <a:solidFill>
                  <a:srgbClr val="FF0000"/>
                </a:solidFill>
              </a:rPr>
              <a:t>on correctly documenting and implementing in many places is error prone.</a:t>
            </a:r>
          </a:p>
          <a:p>
            <a:pPr marL="285750" indent="-285750">
              <a:buFont typeface="Arial" panose="020B0604020202020204" pitchFamily="34" charset="0"/>
              <a:buChar char="•"/>
            </a:pPr>
            <a:r>
              <a:rPr lang="en-US" dirty="0">
                <a:solidFill>
                  <a:srgbClr val="FF0000"/>
                </a:solidFill>
              </a:rPr>
              <a:t>Business changes that result in changed constraints creates a complex documentation</a:t>
            </a:r>
            <a:br>
              <a:rPr lang="en-US" dirty="0">
                <a:solidFill>
                  <a:srgbClr val="FF0000"/>
                </a:solidFill>
              </a:rPr>
            </a:br>
            <a:r>
              <a:rPr lang="en-US" dirty="0">
                <a:solidFill>
                  <a:srgbClr val="FF0000"/>
                </a:solidFill>
              </a:rPr>
              <a:t>and application modification problem.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
        <p:nvSpPr>
          <p:cNvPr id="2" name="TextBox 1">
            <a:extLst>
              <a:ext uri="{FF2B5EF4-FFF2-40B4-BE49-F238E27FC236}">
                <a16:creationId xmlns:a16="http://schemas.microsoft.com/office/drawing/2014/main" id="{A31E5F13-66DD-5804-0C03-B78E90F20584}"/>
              </a:ext>
            </a:extLst>
          </p:cNvPr>
          <p:cNvSpPr txBox="1"/>
          <p:nvPr/>
        </p:nvSpPr>
        <p:spPr>
          <a:xfrm>
            <a:off x="990600" y="3105150"/>
            <a:ext cx="2784930" cy="369332"/>
          </a:xfrm>
          <a:prstGeom prst="rect">
            <a:avLst/>
          </a:prstGeom>
          <a:noFill/>
        </p:spPr>
        <p:txBody>
          <a:bodyPr wrap="none" rtlCol="0">
            <a:spAutoFit/>
          </a:bodyPr>
          <a:lstStyle/>
          <a:p>
            <a:r>
              <a:rPr lang="en-US" dirty="0">
                <a:solidFill>
                  <a:srgbClr val="FF0000"/>
                </a:solidFill>
              </a:rPr>
              <a:t>Show example in notebook.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5CE6-B04D-6039-F250-13B75D7F445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06811-969E-2971-8073-7D387FF20263}"/>
              </a:ext>
            </a:extLst>
          </p:cNvPr>
          <p:cNvSpPr>
            <a:spLocks noGrp="1"/>
          </p:cNvSpPr>
          <p:nvPr>
            <p:ph idx="1"/>
          </p:nvPr>
        </p:nvSpPr>
        <p:spPr>
          <a:xfrm>
            <a:off x="152400" y="2266950"/>
            <a:ext cx="8839200" cy="523220"/>
          </a:xfrm>
        </p:spPr>
        <p:txBody>
          <a:bodyPr/>
          <a:lstStyle/>
          <a:p>
            <a:r>
              <a:rPr lang="en-US" dirty="0"/>
              <a:t>ER Model/ER Modeling</a:t>
            </a:r>
          </a:p>
        </p:txBody>
      </p:sp>
    </p:spTree>
    <p:extLst>
      <p:ext uri="{BB962C8B-B14F-4D97-AF65-F5344CB8AC3E}">
        <p14:creationId xmlns:p14="http://schemas.microsoft.com/office/powerpoint/2010/main" val="2257778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
        <p:nvSpPr>
          <p:cNvPr id="2" name="TextBox 1">
            <a:extLst>
              <a:ext uri="{FF2B5EF4-FFF2-40B4-BE49-F238E27FC236}">
                <a16:creationId xmlns:a16="http://schemas.microsoft.com/office/drawing/2014/main" id="{9146EE92-537A-584B-9E81-57B2447F0442}"/>
              </a:ext>
            </a:extLst>
          </p:cNvPr>
          <p:cNvSpPr txBox="1"/>
          <p:nvPr/>
        </p:nvSpPr>
        <p:spPr>
          <a:xfrm>
            <a:off x="990600" y="4019550"/>
            <a:ext cx="6785897" cy="646331"/>
          </a:xfrm>
          <a:prstGeom prst="rect">
            <a:avLst/>
          </a:prstGeom>
          <a:noFill/>
        </p:spPr>
        <p:txBody>
          <a:bodyPr wrap="none" rtlCol="0">
            <a:spAutoFit/>
          </a:bodyPr>
          <a:lstStyle/>
          <a:p>
            <a:r>
              <a:rPr lang="en-US" dirty="0">
                <a:solidFill>
                  <a:srgbClr val="FF0000"/>
                </a:solidFill>
              </a:rPr>
              <a:t>There is a better, or different, way to handle the </a:t>
            </a:r>
            <a:r>
              <a:rPr lang="en-US" i="1" dirty="0">
                <a:solidFill>
                  <a:srgbClr val="FF0000"/>
                </a:solidFill>
              </a:rPr>
              <a:t>semester</a:t>
            </a:r>
            <a:r>
              <a:rPr lang="en-US" dirty="0">
                <a:solidFill>
                  <a:srgbClr val="FF0000"/>
                </a:solidFill>
              </a:rPr>
              <a:t> “constraint.”</a:t>
            </a:r>
          </a:p>
          <a:p>
            <a:r>
              <a:rPr lang="en-US" dirty="0">
                <a:solidFill>
                  <a:srgbClr val="FF0000"/>
                </a:solidFill>
              </a:rPr>
              <a:t>Switch to notebook.</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81C08BE0-9048-9660-8BCC-960E4DC267CA}"/>
              </a:ext>
            </a:extLst>
          </p:cNvPr>
          <p:cNvSpPr txBox="1"/>
          <p:nvPr/>
        </p:nvSpPr>
        <p:spPr>
          <a:xfrm>
            <a:off x="604806" y="3867150"/>
            <a:ext cx="7542642"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 tend to avoid cascading, but that is just my style. I think delete and update</a:t>
            </a:r>
            <a:br>
              <a:rPr lang="en-US" dirty="0">
                <a:solidFill>
                  <a:srgbClr val="FF0000"/>
                </a:solidFill>
              </a:rPr>
            </a:br>
            <a:r>
              <a:rPr lang="en-US" dirty="0">
                <a:solidFill>
                  <a:srgbClr val="FF0000"/>
                </a:solidFill>
              </a:rPr>
              <a:t>should be explicit.</a:t>
            </a:r>
          </a:p>
          <a:p>
            <a:pPr marL="285750" indent="-285750">
              <a:buFont typeface="Arial" panose="020B0604020202020204" pitchFamily="34" charset="0"/>
              <a:buChar char="•"/>
            </a:pPr>
            <a:r>
              <a:rPr lang="en-US" dirty="0">
                <a:solidFill>
                  <a:srgbClr val="FF0000"/>
                </a:solidFill>
              </a:rPr>
              <a:t>Cascade does make more sense for Weak Entities.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DDA6-3BB4-0CAF-2C49-06F17EDF847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9B54E5-5E40-23D5-85EA-621ABDD7C10B}"/>
              </a:ext>
            </a:extLst>
          </p:cNvPr>
          <p:cNvSpPr>
            <a:spLocks noGrp="1"/>
          </p:cNvSpPr>
          <p:nvPr>
            <p:ph idx="1"/>
          </p:nvPr>
        </p:nvSpPr>
        <p:spPr/>
        <p:txBody>
          <a:bodyPr/>
          <a:lstStyle/>
          <a:p>
            <a:r>
              <a:rPr lang="en-US" dirty="0"/>
              <a:t>Data Types</a:t>
            </a:r>
          </a:p>
        </p:txBody>
      </p:sp>
    </p:spTree>
    <p:extLst>
      <p:ext uri="{BB962C8B-B14F-4D97-AF65-F5344CB8AC3E}">
        <p14:creationId xmlns:p14="http://schemas.microsoft.com/office/powerpoint/2010/main" val="1774337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2056210" y="122635"/>
            <a:ext cx="5448300" cy="414338"/>
          </a:xfrm>
        </p:spPr>
        <p:txBody>
          <a:bodyPr/>
          <a:lstStyle/>
          <a:p>
            <a:pPr>
              <a:defRPr/>
            </a:pPr>
            <a:r>
              <a:rPr lang="en-US" dirty="0">
                <a:ea typeface="+mj-ea"/>
              </a:rPr>
              <a:t>Built-in Data Types in SQL </a:t>
            </a:r>
          </a:p>
        </p:txBody>
      </p:sp>
      <p:sp>
        <p:nvSpPr>
          <p:cNvPr id="70659" name="Rectangle 3"/>
          <p:cNvSpPr>
            <a:spLocks noGrp="1" noChangeArrowheads="1"/>
          </p:cNvSpPr>
          <p:nvPr>
            <p:ph type="body" idx="1"/>
          </p:nvPr>
        </p:nvSpPr>
        <p:spPr>
          <a:xfrm>
            <a:off x="1722268" y="826545"/>
            <a:ext cx="5583788" cy="3646884"/>
          </a:xfrm>
        </p:spPr>
        <p:txBody>
          <a:bodyPr/>
          <a:lstStyle/>
          <a:p>
            <a:pPr>
              <a:tabLst>
                <a:tab pos="938213" algn="l"/>
              </a:tabLst>
            </a:pPr>
            <a:r>
              <a:rPr lang="en-US" altLang="en-US" b="1" dirty="0">
                <a:solidFill>
                  <a:srgbClr val="002060"/>
                </a:solidFill>
              </a:rPr>
              <a:t>date:</a:t>
            </a:r>
            <a:r>
              <a:rPr lang="en-US" altLang="en-US" dirty="0"/>
              <a:t>  Dates, containing a (4 digit) year, month and date</a:t>
            </a:r>
          </a:p>
          <a:p>
            <a:pPr lvl="1">
              <a:tabLst>
                <a:tab pos="938213" algn="l"/>
              </a:tabLst>
            </a:pPr>
            <a:r>
              <a:rPr lang="en-US" altLang="en-US" dirty="0"/>
              <a:t>Example:  </a:t>
            </a:r>
            <a:r>
              <a:rPr lang="en-US" altLang="en-US" b="1" dirty="0"/>
              <a:t>date</a:t>
            </a:r>
            <a:r>
              <a:rPr lang="en-US" altLang="en-US" dirty="0"/>
              <a:t> '2005-7-27'</a:t>
            </a:r>
          </a:p>
          <a:p>
            <a:pPr>
              <a:tabLst>
                <a:tab pos="938213" algn="l"/>
              </a:tabLst>
            </a:pPr>
            <a:r>
              <a:rPr lang="en-US" altLang="en-US" b="1" dirty="0">
                <a:solidFill>
                  <a:srgbClr val="002060"/>
                </a:solidFill>
              </a:rPr>
              <a:t>time:</a:t>
            </a:r>
            <a:r>
              <a:rPr lang="en-US" altLang="en-US" b="1" dirty="0"/>
              <a:t> </a:t>
            </a:r>
            <a:r>
              <a:rPr lang="en-US" altLang="en-US" dirty="0"/>
              <a:t> Time of day, in hours, minutes and seconds.</a:t>
            </a:r>
          </a:p>
          <a:p>
            <a:pPr lvl="1">
              <a:tabLst>
                <a:tab pos="938213" algn="l"/>
              </a:tabLst>
            </a:pPr>
            <a:r>
              <a:rPr lang="en-US" altLang="en-US" dirty="0"/>
              <a:t>Example: </a:t>
            </a:r>
            <a:r>
              <a:rPr lang="en-US" altLang="en-US" b="1" dirty="0"/>
              <a:t> time</a:t>
            </a:r>
            <a:r>
              <a:rPr lang="en-US" altLang="en-US" dirty="0"/>
              <a:t> '09:00:30'        </a:t>
            </a:r>
            <a:r>
              <a:rPr lang="en-US" altLang="en-US" b="1" dirty="0"/>
              <a:t> time</a:t>
            </a:r>
            <a:r>
              <a:rPr lang="en-US" altLang="en-US" dirty="0"/>
              <a:t> '09:00:30.75'</a:t>
            </a:r>
          </a:p>
          <a:p>
            <a:pPr>
              <a:tabLst>
                <a:tab pos="938213" algn="l"/>
              </a:tabLst>
            </a:pPr>
            <a:r>
              <a:rPr lang="en-US" altLang="en-US" b="1" dirty="0">
                <a:solidFill>
                  <a:srgbClr val="002060"/>
                </a:solidFill>
              </a:rPr>
              <a:t>timestamp:</a:t>
            </a:r>
            <a:r>
              <a:rPr lang="en-US" altLang="en-US" dirty="0"/>
              <a:t> date plus time of day</a:t>
            </a:r>
          </a:p>
          <a:p>
            <a:pPr lvl="1">
              <a:tabLst>
                <a:tab pos="938213" algn="l"/>
              </a:tabLst>
            </a:pPr>
            <a:r>
              <a:rPr lang="en-US" altLang="en-US" dirty="0"/>
              <a:t>Example:  </a:t>
            </a:r>
            <a:r>
              <a:rPr lang="en-US" altLang="en-US" b="1" dirty="0"/>
              <a:t>timestamp</a:t>
            </a:r>
            <a:r>
              <a:rPr lang="en-US" altLang="en-US" dirty="0"/>
              <a:t>  '2005-7-27 09:00:30.75'</a:t>
            </a:r>
          </a:p>
          <a:p>
            <a:pPr>
              <a:tabLst>
                <a:tab pos="938213" algn="l"/>
              </a:tabLst>
            </a:pPr>
            <a:r>
              <a:rPr lang="en-US" altLang="en-US" b="1" dirty="0">
                <a:solidFill>
                  <a:srgbClr val="002060"/>
                </a:solidFill>
              </a:rPr>
              <a:t>interval:</a:t>
            </a:r>
            <a:r>
              <a:rPr lang="en-US" altLang="en-US" dirty="0"/>
              <a:t>  period of time</a:t>
            </a:r>
          </a:p>
          <a:p>
            <a:pPr lvl="1">
              <a:tabLst>
                <a:tab pos="938213" algn="l"/>
              </a:tabLst>
            </a:pPr>
            <a:r>
              <a:rPr lang="en-US" altLang="en-US" dirty="0"/>
              <a:t>Example:   interval  '1' day</a:t>
            </a:r>
          </a:p>
          <a:p>
            <a:pPr lvl="1">
              <a:tabLst>
                <a:tab pos="938213" algn="l"/>
              </a:tabLst>
            </a:pPr>
            <a:r>
              <a:rPr lang="en-US" altLang="en-US" dirty="0"/>
              <a:t>Subtracting a date/time/timestamp value from another gives an interval value</a:t>
            </a:r>
          </a:p>
          <a:p>
            <a:pPr lvl="1">
              <a:tabLst>
                <a:tab pos="938213" algn="l"/>
              </a:tabLst>
            </a:pPr>
            <a:r>
              <a:rPr lang="en-US" altLang="en-US" dirty="0"/>
              <a:t>Interval values can be added to date/time/timestamp values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dirty="0">
                <a:ea typeface="+mj-ea"/>
              </a:rPr>
              <a:t>Large-Object Types</a:t>
            </a:r>
          </a:p>
        </p:txBody>
      </p:sp>
      <p:sp>
        <p:nvSpPr>
          <p:cNvPr id="76803" name="Rectangle 3"/>
          <p:cNvSpPr>
            <a:spLocks noGrp="1" noChangeArrowheads="1"/>
          </p:cNvSpPr>
          <p:nvPr>
            <p:ph type="body" idx="1"/>
          </p:nvPr>
        </p:nvSpPr>
        <p:spPr>
          <a:xfrm>
            <a:off x="1719262" y="820342"/>
            <a:ext cx="5722445" cy="2901267"/>
          </a:xfrm>
        </p:spPr>
        <p:txBody>
          <a:bodyPr/>
          <a:lstStyle/>
          <a:p>
            <a:r>
              <a:rPr lang="en-US" altLang="en-US" dirty="0"/>
              <a:t>Large objects (photos, videos, CAD files, etc.) are stored as a </a:t>
            </a:r>
            <a:r>
              <a:rPr lang="en-US" altLang="en-US" i="1" dirty="0"/>
              <a:t>large object</a:t>
            </a:r>
            <a:r>
              <a:rPr lang="en-US" altLang="en-US" dirty="0"/>
              <a:t>:</a:t>
            </a:r>
          </a:p>
          <a:p>
            <a:pPr lvl="1"/>
            <a:r>
              <a:rPr lang="en-US" altLang="en-US" b="1" dirty="0">
                <a:solidFill>
                  <a:srgbClr val="002060"/>
                </a:solidFill>
              </a:rPr>
              <a:t>blob</a:t>
            </a:r>
            <a:r>
              <a:rPr lang="en-US" altLang="en-US" dirty="0"/>
              <a:t>: binary large object -- object is a large collection of uninterpreted binary data (whose interpretation is left to an application outside of the database system)</a:t>
            </a:r>
          </a:p>
          <a:p>
            <a:pPr lvl="1"/>
            <a:r>
              <a:rPr lang="en-US" altLang="en-US" b="1" dirty="0">
                <a:solidFill>
                  <a:srgbClr val="002060"/>
                </a:solidFill>
              </a:rPr>
              <a:t>clob</a:t>
            </a:r>
            <a:r>
              <a:rPr lang="en-US" altLang="en-US" dirty="0"/>
              <a:t>: character large object -- object is a large collection of character data</a:t>
            </a:r>
          </a:p>
          <a:p>
            <a:r>
              <a:rPr lang="en-US" altLang="en-US" dirty="0"/>
              <a:t>When a query returns a large object, a pointer is returned rather than the large object itself.</a:t>
            </a:r>
          </a:p>
        </p:txBody>
      </p:sp>
      <p:sp>
        <p:nvSpPr>
          <p:cNvPr id="2" name="TextBox 1">
            <a:extLst>
              <a:ext uri="{FF2B5EF4-FFF2-40B4-BE49-F238E27FC236}">
                <a16:creationId xmlns:a16="http://schemas.microsoft.com/office/drawing/2014/main" id="{D8BA1076-91E2-6648-8F81-EBAAB434452F}"/>
              </a:ext>
            </a:extLst>
          </p:cNvPr>
          <p:cNvSpPr txBox="1"/>
          <p:nvPr/>
        </p:nvSpPr>
        <p:spPr>
          <a:xfrm>
            <a:off x="533400" y="3181350"/>
            <a:ext cx="6779164" cy="1477328"/>
          </a:xfrm>
          <a:prstGeom prst="rect">
            <a:avLst/>
          </a:prstGeom>
          <a:noFill/>
        </p:spPr>
        <p:txBody>
          <a:bodyPr wrap="none" rtlCol="0">
            <a:spAutoFit/>
          </a:bodyPr>
          <a:lstStyle/>
          <a:p>
            <a:r>
              <a:rPr lang="en-US" dirty="0">
                <a:solidFill>
                  <a:srgbClr val="FF0000"/>
                </a:solidFill>
              </a:rPr>
              <a:t>Historically,</a:t>
            </a:r>
          </a:p>
          <a:p>
            <a:pPr marL="285750" indent="-285750">
              <a:buFont typeface="Arial" panose="020B0604020202020204" pitchFamily="34" charset="0"/>
              <a:buChar char="•"/>
            </a:pPr>
            <a:r>
              <a:rPr lang="en-US" dirty="0">
                <a:solidFill>
                  <a:srgbClr val="FF0000"/>
                </a:solidFill>
              </a:rPr>
              <a:t>BLOBs were for data like images, scans, … …</a:t>
            </a:r>
          </a:p>
          <a:p>
            <a:pPr marL="285750" indent="-285750">
              <a:buFont typeface="Arial" panose="020B0604020202020204" pitchFamily="34" charset="0"/>
              <a:buChar char="•"/>
            </a:pPr>
            <a:r>
              <a:rPr lang="en-US" dirty="0">
                <a:solidFill>
                  <a:srgbClr val="FF0000"/>
                </a:solidFill>
              </a:rPr>
              <a:t>CLOBs were for things like documents.</a:t>
            </a:r>
          </a:p>
          <a:p>
            <a:r>
              <a:rPr lang="en-US" dirty="0">
                <a:solidFill>
                  <a:srgbClr val="FF0000"/>
                </a:solidFill>
              </a:rPr>
              <a:t>By and large with the emergence of the web and object/block storage,</a:t>
            </a:r>
            <a:br>
              <a:rPr lang="en-US" dirty="0">
                <a:solidFill>
                  <a:srgbClr val="FF0000"/>
                </a:solidFill>
              </a:rPr>
            </a:br>
            <a:r>
              <a:rPr lang="en-US" dirty="0">
                <a:solidFill>
                  <a:srgbClr val="FF0000"/>
                </a:solidFill>
              </a:rPr>
              <a:t>databases simply store URLs to the “large object.”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1F7B42-C912-DC34-9963-8531CF2E463B}"/>
              </a:ext>
            </a:extLst>
          </p:cNvPr>
          <p:cNvSpPr>
            <a:spLocks noGrp="1"/>
          </p:cNvSpPr>
          <p:nvPr>
            <p:ph type="title"/>
          </p:nvPr>
        </p:nvSpPr>
        <p:spPr/>
        <p:txBody>
          <a:bodyPr/>
          <a:lstStyle/>
          <a:p>
            <a:r>
              <a:rPr lang="en-US" dirty="0"/>
              <a:t>MySQL Data Types (Partial)</a:t>
            </a:r>
          </a:p>
        </p:txBody>
      </p:sp>
      <p:pic>
        <p:nvPicPr>
          <p:cNvPr id="4" name="Picture 3">
            <a:extLst>
              <a:ext uri="{FF2B5EF4-FFF2-40B4-BE49-F238E27FC236}">
                <a16:creationId xmlns:a16="http://schemas.microsoft.com/office/drawing/2014/main" id="{6937310D-9140-9DE0-B330-56026FF9759E}"/>
              </a:ext>
            </a:extLst>
          </p:cNvPr>
          <p:cNvPicPr>
            <a:picLocks noChangeAspect="1"/>
          </p:cNvPicPr>
          <p:nvPr/>
        </p:nvPicPr>
        <p:blipFill>
          <a:blip r:embed="rId2"/>
          <a:stretch>
            <a:fillRect/>
          </a:stretch>
        </p:blipFill>
        <p:spPr>
          <a:xfrm>
            <a:off x="1143000" y="604552"/>
            <a:ext cx="6190646" cy="4094060"/>
          </a:xfrm>
          <a:prstGeom prst="rect">
            <a:avLst/>
          </a:prstGeom>
        </p:spPr>
      </p:pic>
    </p:spTree>
    <p:extLst>
      <p:ext uri="{BB962C8B-B14F-4D97-AF65-F5344CB8AC3E}">
        <p14:creationId xmlns:p14="http://schemas.microsoft.com/office/powerpoint/2010/main" val="4192712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BA208F-5045-B0C5-2C16-A27A16E3DA29}"/>
              </a:ext>
            </a:extLst>
          </p:cNvPr>
          <p:cNvSpPr>
            <a:spLocks noGrp="1"/>
          </p:cNvSpPr>
          <p:nvPr>
            <p:ph idx="1"/>
          </p:nvPr>
        </p:nvSpPr>
        <p:spPr/>
        <p:txBody>
          <a:bodyPr/>
          <a:lstStyle/>
          <a:p>
            <a:r>
              <a:rPr lang="en-US" dirty="0"/>
              <a:t>All SQL implementations in a common core set of data types.</a:t>
            </a:r>
          </a:p>
          <a:p>
            <a:r>
              <a:rPr lang="en-US" dirty="0"/>
              <a:t>All SQL implementations/products introduce their own additional and</a:t>
            </a:r>
            <a:br>
              <a:rPr lang="en-US" dirty="0"/>
            </a:br>
            <a:r>
              <a:rPr lang="en-US" dirty="0"/>
              <a:t>extended data types.</a:t>
            </a:r>
          </a:p>
          <a:p>
            <a:r>
              <a:rPr lang="en-US" dirty="0"/>
              <a:t>The benefits of the types are:</a:t>
            </a:r>
          </a:p>
          <a:p>
            <a:pPr lvl="1"/>
            <a:r>
              <a:rPr lang="en-US" dirty="0"/>
              <a:t>Implementing constraints and integrity on setting data values.</a:t>
            </a:r>
          </a:p>
          <a:p>
            <a:pPr lvl="1"/>
            <a:r>
              <a:rPr lang="en-US" dirty="0"/>
              <a:t>There are often special functions that understand the domain.</a:t>
            </a:r>
          </a:p>
          <a:p>
            <a:r>
              <a:rPr lang="en-US" dirty="0"/>
              <a:t>The easiest example to help understanding is time/date.</a:t>
            </a:r>
          </a:p>
          <a:p>
            <a:r>
              <a:rPr lang="en-US" dirty="0"/>
              <a:t>Let’s see some examples in the notebook.</a:t>
            </a:r>
          </a:p>
          <a:p>
            <a:r>
              <a:rPr lang="en-US" dirty="0"/>
              <a:t>When you have homework assignments, you will have to look at the documentation or Google or ChatGPT to know if there is an appropriate data type. Practice is the only way you learn. On exams, I will provide a cheat sheet.</a:t>
            </a:r>
          </a:p>
        </p:txBody>
      </p:sp>
      <p:sp>
        <p:nvSpPr>
          <p:cNvPr id="3" name="Title 2">
            <a:extLst>
              <a:ext uri="{FF2B5EF4-FFF2-40B4-BE49-F238E27FC236}">
                <a16:creationId xmlns:a16="http://schemas.microsoft.com/office/drawing/2014/main" id="{AAF06829-2686-F905-56FF-3D04EAC93C9C}"/>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005621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 22222)  </a:t>
            </a:r>
            <a:r>
              <a:rPr lang="en-US" altLang="en-US" i="1" dirty="0">
                <a:ea typeface="ＭＳ Ｐゴシック" panose="020B0600070205080204" pitchFamily="34" charset="-128"/>
                <a:sym typeface="Symbol" panose="05050102010706020507" pitchFamily="18" charset="2"/>
              </a:rPr>
              <a:t>advisor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4F0BC6-3D9D-24F5-8C2F-EA5FF7C2D610}"/>
              </a:ext>
            </a:extLst>
          </p:cNvPr>
          <p:cNvSpPr>
            <a:spLocks noGrp="1"/>
          </p:cNvSpPr>
          <p:nvPr>
            <p:ph idx="1"/>
          </p:nvPr>
        </p:nvSpPr>
        <p:spPr/>
        <p:txBody>
          <a:bodyPr/>
          <a:lstStyle/>
          <a:p>
            <a:r>
              <a:rPr lang="en-US" dirty="0"/>
              <a:t>Data Examples from Notebook</a:t>
            </a:r>
          </a:p>
        </p:txBody>
      </p:sp>
      <p:sp>
        <p:nvSpPr>
          <p:cNvPr id="3" name="Title 2">
            <a:extLst>
              <a:ext uri="{FF2B5EF4-FFF2-40B4-BE49-F238E27FC236}">
                <a16:creationId xmlns:a16="http://schemas.microsoft.com/office/drawing/2014/main" id="{6FFAFECD-B076-AA25-1E76-EB0ED8F708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43745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B45E-434F-DE43-0BF6-16CD33B4FA3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C39616-5B49-FC4C-9471-FD9B9CC3B453}"/>
              </a:ext>
            </a:extLst>
          </p:cNvPr>
          <p:cNvSpPr>
            <a:spLocks noGrp="1"/>
          </p:cNvSpPr>
          <p:nvPr>
            <p:ph idx="1"/>
          </p:nvPr>
        </p:nvSpPr>
        <p:spPr>
          <a:xfrm>
            <a:off x="152400" y="2266950"/>
            <a:ext cx="8839200" cy="954107"/>
          </a:xfrm>
        </p:spPr>
        <p:txBody>
          <a:bodyPr/>
          <a:lstStyle/>
          <a:p>
            <a:r>
              <a:rPr lang="en-US" dirty="0"/>
              <a:t>With Clause/</a:t>
            </a:r>
            <a:br>
              <a:rPr lang="en-US" dirty="0"/>
            </a:br>
            <a:r>
              <a:rPr lang="en-US" dirty="0"/>
              <a:t>Common Table Expressions</a:t>
            </a:r>
          </a:p>
        </p:txBody>
      </p:sp>
    </p:spTree>
    <p:extLst>
      <p:ext uri="{BB962C8B-B14F-4D97-AF65-F5344CB8AC3E}">
        <p14:creationId xmlns:p14="http://schemas.microsoft.com/office/powerpoint/2010/main" val="4084526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75" b="1" dirty="0">
                <a:solidFill>
                  <a:srgbClr val="000000"/>
                </a:solidFill>
              </a:rPr>
              <a:t>with </a:t>
            </a:r>
            <a:r>
              <a:rPr lang="en-US" altLang="en-US" sz="1275" i="1" dirty="0" err="1">
                <a:solidFill>
                  <a:srgbClr val="000000"/>
                </a:solidFill>
              </a:rPr>
              <a:t>dept</a:t>
            </a:r>
            <a:r>
              <a:rPr lang="en-US" altLang="en-US" sz="1275" i="1" dirty="0">
                <a:solidFill>
                  <a:srgbClr val="000000"/>
                </a:solidFill>
              </a:rPr>
              <a:t> _total </a:t>
            </a:r>
            <a:r>
              <a:rPr lang="en-US" altLang="en-US" sz="1275" dirty="0">
                <a:solidFill>
                  <a:srgbClr val="000000"/>
                </a:solidFill>
              </a:rPr>
              <a:t>(</a:t>
            </a:r>
            <a:r>
              <a:rPr lang="en-US" altLang="en-US" sz="1275" i="1" dirty="0">
                <a:solidFill>
                  <a:srgbClr val="000000"/>
                </a:solidFill>
              </a:rPr>
              <a:t>dept_name</a:t>
            </a:r>
            <a:r>
              <a:rPr lang="en-US" altLang="en-US" sz="1275" dirty="0">
                <a:solidFill>
                  <a:srgbClr val="000000"/>
                </a:solidFill>
              </a:rPr>
              <a:t>, </a:t>
            </a:r>
            <a:r>
              <a:rPr lang="en-US" altLang="en-US" sz="1275" i="1" dirty="0">
                <a:solidFill>
                  <a:srgbClr val="000000"/>
                </a:solidFill>
              </a:rPr>
              <a:t>value</a:t>
            </a:r>
            <a:r>
              <a:rPr lang="en-US" altLang="en-US" sz="1275" dirty="0">
                <a:solidFill>
                  <a:srgbClr val="000000"/>
                </a:solidFill>
              </a:rPr>
              <a:t>) </a:t>
            </a:r>
            <a:r>
              <a:rPr lang="en-US" altLang="en-US" sz="1275" b="1" dirty="0">
                <a:solidFill>
                  <a:srgbClr val="000000"/>
                </a:solidFill>
              </a:rPr>
              <a:t>as</a:t>
            </a:r>
          </a:p>
          <a:p>
            <a:pPr defTabSz="685800"/>
            <a:r>
              <a:rPr lang="en-US" altLang="en-US" sz="1275" dirty="0">
                <a:solidFill>
                  <a:srgbClr val="000000"/>
                </a:solidFill>
              </a:rPr>
              <a:t>        (</a:t>
            </a:r>
            <a:r>
              <a:rPr lang="en-US" altLang="en-US" sz="1275" b="1" dirty="0">
                <a:solidFill>
                  <a:srgbClr val="000000"/>
                </a:solidFill>
              </a:rPr>
              <a:t>select </a:t>
            </a:r>
            <a:r>
              <a:rPr lang="en-US" altLang="en-US" sz="1275" i="1" dirty="0">
                <a:solidFill>
                  <a:srgbClr val="000000"/>
                </a:solidFill>
              </a:rPr>
              <a:t>dept_name</a:t>
            </a:r>
            <a:r>
              <a:rPr lang="en-US" altLang="en-US" sz="1275" dirty="0">
                <a:solidFill>
                  <a:srgbClr val="000000"/>
                </a:solidFill>
              </a:rPr>
              <a:t>, </a:t>
            </a:r>
            <a:r>
              <a:rPr lang="en-US" altLang="en-US" sz="1275" b="1" dirty="0">
                <a:solidFill>
                  <a:srgbClr val="000000"/>
                </a:solidFill>
              </a:rPr>
              <a:t>sum</a:t>
            </a:r>
            <a:r>
              <a:rPr lang="en-US" altLang="en-US" sz="1275" dirty="0">
                <a:solidFill>
                  <a:srgbClr val="000000"/>
                </a:solidFill>
              </a:rPr>
              <a:t>(</a:t>
            </a:r>
            <a:r>
              <a:rPr lang="en-US" altLang="en-US" sz="1275" i="1" dirty="0">
                <a:solidFill>
                  <a:srgbClr val="000000"/>
                </a:solidFill>
              </a:rPr>
              <a:t>salary</a:t>
            </a:r>
            <a:r>
              <a:rPr lang="en-US" altLang="en-US" sz="1275" dirty="0">
                <a:solidFill>
                  <a:srgbClr val="000000"/>
                </a:solidFill>
              </a:rPr>
              <a:t>)</a:t>
            </a:r>
          </a:p>
          <a:p>
            <a:pPr defTabSz="685800"/>
            <a:r>
              <a:rPr lang="en-US" altLang="en-US" sz="1275" b="1" dirty="0">
                <a:solidFill>
                  <a:srgbClr val="000000"/>
                </a:solidFill>
              </a:rPr>
              <a:t>         from </a:t>
            </a:r>
            <a:r>
              <a:rPr lang="en-US" altLang="en-US" sz="1275" i="1" dirty="0">
                <a:solidFill>
                  <a:srgbClr val="000000"/>
                </a:solidFill>
              </a:rPr>
              <a:t>instructor</a:t>
            </a:r>
          </a:p>
          <a:p>
            <a:pPr defTabSz="685800"/>
            <a:r>
              <a:rPr lang="en-US" altLang="en-US" sz="1275" b="1" dirty="0">
                <a:solidFill>
                  <a:srgbClr val="000000"/>
                </a:solidFill>
              </a:rPr>
              <a:t>         group by </a:t>
            </a:r>
            <a:r>
              <a:rPr lang="en-US" altLang="en-US" sz="1275" i="1" dirty="0">
                <a:solidFill>
                  <a:srgbClr val="000000"/>
                </a:solidFill>
              </a:rPr>
              <a:t>dept_name</a:t>
            </a:r>
            <a:r>
              <a:rPr lang="en-US" altLang="en-US" sz="1275" dirty="0">
                <a:solidFill>
                  <a:srgbClr val="000000"/>
                </a:solidFill>
              </a:rPr>
              <a:t>),</a:t>
            </a:r>
          </a:p>
          <a:p>
            <a:pPr defTabSz="685800"/>
            <a:r>
              <a:rPr lang="en-US" altLang="en-US" sz="1275" i="1" dirty="0" err="1">
                <a:solidFill>
                  <a:srgbClr val="000000"/>
                </a:solidFill>
              </a:rPr>
              <a:t>dept_total_avg</a:t>
            </a:r>
            <a:r>
              <a:rPr lang="en-US" altLang="en-US" sz="1275" dirty="0">
                <a:solidFill>
                  <a:srgbClr val="000000"/>
                </a:solidFill>
              </a:rPr>
              <a:t>(</a:t>
            </a:r>
            <a:r>
              <a:rPr lang="en-US" altLang="en-US" sz="1275" i="1" dirty="0">
                <a:solidFill>
                  <a:srgbClr val="000000"/>
                </a:solidFill>
              </a:rPr>
              <a:t>value</a:t>
            </a:r>
            <a:r>
              <a:rPr lang="en-US" altLang="en-US" sz="1275" dirty="0">
                <a:solidFill>
                  <a:srgbClr val="000000"/>
                </a:solidFill>
              </a:rPr>
              <a:t>) </a:t>
            </a:r>
            <a:r>
              <a:rPr lang="en-US" altLang="en-US" sz="1275" b="1" dirty="0">
                <a:solidFill>
                  <a:srgbClr val="000000"/>
                </a:solidFill>
              </a:rPr>
              <a:t>as</a:t>
            </a:r>
          </a:p>
          <a:p>
            <a:pPr defTabSz="685800"/>
            <a:r>
              <a:rPr lang="en-US" altLang="en-US" sz="1275" dirty="0">
                <a:solidFill>
                  <a:srgbClr val="000000"/>
                </a:solidFill>
              </a:rPr>
              <a:t>       (</a:t>
            </a:r>
            <a:r>
              <a:rPr lang="en-US" altLang="en-US" sz="1275" b="1" dirty="0">
                <a:solidFill>
                  <a:srgbClr val="000000"/>
                </a:solidFill>
              </a:rPr>
              <a:t>select </a:t>
            </a:r>
            <a:r>
              <a:rPr lang="en-US" altLang="en-US" sz="1275" b="1" dirty="0" err="1">
                <a:solidFill>
                  <a:srgbClr val="000000"/>
                </a:solidFill>
              </a:rPr>
              <a:t>avg</a:t>
            </a:r>
            <a:r>
              <a:rPr lang="en-US" altLang="en-US" sz="1275" dirty="0">
                <a:solidFill>
                  <a:srgbClr val="000000"/>
                </a:solidFill>
              </a:rPr>
              <a:t>(</a:t>
            </a:r>
            <a:r>
              <a:rPr lang="en-US" altLang="en-US" sz="1275" i="1" dirty="0">
                <a:solidFill>
                  <a:srgbClr val="000000"/>
                </a:solidFill>
              </a:rPr>
              <a:t>value</a:t>
            </a:r>
            <a:r>
              <a:rPr lang="en-US" altLang="en-US" sz="1275" dirty="0">
                <a:solidFill>
                  <a:srgbClr val="000000"/>
                </a:solidFill>
              </a:rPr>
              <a:t>)</a:t>
            </a:r>
          </a:p>
          <a:p>
            <a:pPr defTabSz="685800"/>
            <a:r>
              <a:rPr lang="en-US" altLang="en-US" sz="1275" b="1" dirty="0">
                <a:solidFill>
                  <a:srgbClr val="000000"/>
                </a:solidFill>
              </a:rPr>
              <a:t>       from </a:t>
            </a:r>
            <a:r>
              <a:rPr lang="en-US" altLang="en-US" sz="1275" i="1" dirty="0" err="1">
                <a:solidFill>
                  <a:srgbClr val="000000"/>
                </a:solidFill>
              </a:rPr>
              <a:t>dept_total</a:t>
            </a:r>
            <a:r>
              <a:rPr lang="en-US" altLang="en-US" sz="1275" dirty="0">
                <a:solidFill>
                  <a:srgbClr val="000000"/>
                </a:solidFill>
              </a:rPr>
              <a:t>)</a:t>
            </a:r>
          </a:p>
          <a:p>
            <a:pPr defTabSz="685800"/>
            <a:r>
              <a:rPr lang="en-US" altLang="en-US" sz="1275" b="1" dirty="0">
                <a:solidFill>
                  <a:srgbClr val="000000"/>
                </a:solidFill>
              </a:rPr>
              <a:t>select </a:t>
            </a:r>
            <a:r>
              <a:rPr lang="en-US" altLang="en-US" sz="1275" i="1" dirty="0">
                <a:solidFill>
                  <a:srgbClr val="000000"/>
                </a:solidFill>
              </a:rPr>
              <a:t>dept_name</a:t>
            </a:r>
          </a:p>
          <a:p>
            <a:pPr defTabSz="685800"/>
            <a:r>
              <a:rPr lang="en-US" altLang="en-US" sz="1275" b="1" dirty="0">
                <a:solidFill>
                  <a:srgbClr val="000000"/>
                </a:solidFill>
              </a:rPr>
              <a:t>from </a:t>
            </a:r>
            <a:r>
              <a:rPr lang="en-US" altLang="en-US" sz="1275" i="1" dirty="0" err="1">
                <a:solidFill>
                  <a:srgbClr val="000000"/>
                </a:solidFill>
              </a:rPr>
              <a:t>dept_total</a:t>
            </a:r>
            <a:r>
              <a:rPr lang="en-US" altLang="en-US" sz="1275" dirty="0">
                <a:solidFill>
                  <a:srgbClr val="000000"/>
                </a:solidFill>
              </a:rPr>
              <a:t>, </a:t>
            </a:r>
            <a:r>
              <a:rPr lang="en-US" altLang="en-US" sz="1275" i="1" dirty="0" err="1">
                <a:solidFill>
                  <a:srgbClr val="000000"/>
                </a:solidFill>
              </a:rPr>
              <a:t>dept_total_avg</a:t>
            </a:r>
            <a:endParaRPr lang="en-US" altLang="en-US" sz="1275" i="1" dirty="0">
              <a:solidFill>
                <a:srgbClr val="000000"/>
              </a:solidFill>
            </a:endParaRPr>
          </a:p>
          <a:p>
            <a:pPr defTabSz="685800"/>
            <a:r>
              <a:rPr lang="en-US" altLang="en-US" sz="1275" b="1" dirty="0">
                <a:solidFill>
                  <a:srgbClr val="000000"/>
                </a:solidFill>
              </a:rPr>
              <a:t>where </a:t>
            </a:r>
            <a:r>
              <a:rPr lang="en-US" altLang="en-US" sz="1275" i="1" dirty="0" err="1">
                <a:solidFill>
                  <a:srgbClr val="000000"/>
                </a:solidFill>
              </a:rPr>
              <a:t>dept_total.value</a:t>
            </a:r>
            <a:r>
              <a:rPr lang="en-US" altLang="en-US" sz="1275" i="1" dirty="0">
                <a:solidFill>
                  <a:srgbClr val="000000"/>
                </a:solidFill>
              </a:rPr>
              <a:t> </a:t>
            </a:r>
            <a:r>
              <a:rPr lang="en-US" altLang="en-US" sz="1275" dirty="0">
                <a:solidFill>
                  <a:srgbClr val="000000"/>
                </a:solidFill>
              </a:rPr>
              <a:t>&gt; </a:t>
            </a:r>
            <a:r>
              <a:rPr lang="en-US" altLang="en-US" sz="1275" i="1" dirty="0" err="1">
                <a:solidFill>
                  <a:srgbClr val="000000"/>
                </a:solidFill>
              </a:rPr>
              <a:t>dept_total_avg.value</a:t>
            </a:r>
            <a:r>
              <a:rPr lang="en-US" altLang="en-US" sz="1275" dirty="0">
                <a:solidFill>
                  <a:srgbClr val="000000"/>
                </a:solidFill>
              </a:rPr>
              <a:t>;</a:t>
            </a:r>
          </a:p>
        </p:txBody>
      </p:sp>
      <p:sp>
        <p:nvSpPr>
          <p:cNvPr id="2" name="TextBox 1">
            <a:extLst>
              <a:ext uri="{FF2B5EF4-FFF2-40B4-BE49-F238E27FC236}">
                <a16:creationId xmlns:a16="http://schemas.microsoft.com/office/drawing/2014/main" id="{08D9E32C-3312-C08C-28A8-043EA20CF1EA}"/>
              </a:ext>
            </a:extLst>
          </p:cNvPr>
          <p:cNvSpPr txBox="1"/>
          <p:nvPr/>
        </p:nvSpPr>
        <p:spPr>
          <a:xfrm>
            <a:off x="533400" y="3435630"/>
            <a:ext cx="775282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These are also called common table expressions.</a:t>
            </a:r>
          </a:p>
          <a:p>
            <a:pPr marL="285750" indent="-285750">
              <a:buFont typeface="Arial" panose="020B0604020202020204" pitchFamily="34" charset="0"/>
              <a:buChar char="•"/>
            </a:pPr>
            <a:r>
              <a:rPr lang="en-US" dirty="0">
                <a:solidFill>
                  <a:srgbClr val="FF0000"/>
                </a:solidFill>
              </a:rPr>
              <a:t>These are very, very helpful when writing complex queries with many clauses.</a:t>
            </a:r>
          </a:p>
          <a:p>
            <a:pPr marL="285750" indent="-285750">
              <a:buFont typeface="Arial" panose="020B0604020202020204" pitchFamily="34" charset="0"/>
              <a:buChar char="•"/>
            </a:pPr>
            <a:r>
              <a:rPr lang="en-US" dirty="0">
                <a:solidFill>
                  <a:srgbClr val="FF0000"/>
                </a:solidFill>
              </a:rPr>
              <a:t>“Slow is smooth. Smooth is fast.”</a:t>
            </a:r>
          </a:p>
          <a:p>
            <a:pPr marL="285750" indent="-285750">
              <a:buFont typeface="Arial" panose="020B0604020202020204" pitchFamily="34" charset="0"/>
              <a:buChar char="•"/>
            </a:pPr>
            <a:r>
              <a:rPr lang="en-US" dirty="0">
                <a:solidFill>
                  <a:srgbClr val="FF0000"/>
                </a:solidFill>
              </a:rPr>
              <a:t>“Break it down Barney Style.”</a:t>
            </a:r>
          </a:p>
          <a:p>
            <a:pPr marL="285750" indent="-285750">
              <a:buFont typeface="Arial" panose="020B0604020202020204" pitchFamily="34" charset="0"/>
              <a:buChar char="•"/>
            </a:pPr>
            <a:r>
              <a:rPr lang="en-US" dirty="0">
                <a:solidFill>
                  <a:srgbClr val="FF0000"/>
                </a:solidFill>
              </a:rPr>
              <a:t>Let’s look at a complex example in the notebook.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0D078-ABB7-6AC1-D2B3-C8C70BD694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B6E7DD-AA4D-4FEA-EF54-47B1F93973EC}"/>
              </a:ext>
            </a:extLst>
          </p:cNvPr>
          <p:cNvSpPr>
            <a:spLocks noGrp="1"/>
          </p:cNvSpPr>
          <p:nvPr>
            <p:ph idx="1"/>
          </p:nvPr>
        </p:nvSpPr>
        <p:spPr/>
        <p:txBody>
          <a:bodyPr/>
          <a:lstStyle/>
          <a:p>
            <a:r>
              <a:rPr lang="en-US" dirty="0"/>
              <a:t>Some Set Operations</a:t>
            </a:r>
          </a:p>
        </p:txBody>
      </p:sp>
    </p:spTree>
    <p:extLst>
      <p:ext uri="{BB962C8B-B14F-4D97-AF65-F5344CB8AC3E}">
        <p14:creationId xmlns:p14="http://schemas.microsoft.com/office/powerpoint/2010/main" val="1455445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
        <p:nvSpPr>
          <p:cNvPr id="2" name="TextBox 1">
            <a:extLst>
              <a:ext uri="{FF2B5EF4-FFF2-40B4-BE49-F238E27FC236}">
                <a16:creationId xmlns:a16="http://schemas.microsoft.com/office/drawing/2014/main" id="{7145A66F-DDF7-2BA2-A8B4-ADFE1FE20C8B}"/>
              </a:ext>
            </a:extLst>
          </p:cNvPr>
          <p:cNvSpPr txBox="1"/>
          <p:nvPr/>
        </p:nvSpPr>
        <p:spPr>
          <a:xfrm>
            <a:off x="1066800" y="3333750"/>
            <a:ext cx="6967292" cy="646331"/>
          </a:xfrm>
          <a:prstGeom prst="rect">
            <a:avLst/>
          </a:prstGeom>
          <a:noFill/>
        </p:spPr>
        <p:txBody>
          <a:bodyPr wrap="none" rtlCol="0">
            <a:spAutoFit/>
          </a:bodyPr>
          <a:lstStyle/>
          <a:p>
            <a:r>
              <a:rPr lang="en-US" dirty="0"/>
              <a:t>Some databases, including versions of MySQL do not support INTERSECT</a:t>
            </a:r>
          </a:p>
          <a:p>
            <a:r>
              <a:rPr lang="en-US" dirty="0"/>
              <a:t>and EXCEPT. You can emulate these functions with JOIN or subqueries.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89DE70-EC47-3485-90F1-A71A079DB26C}"/>
              </a:ext>
            </a:extLst>
          </p:cNvPr>
          <p:cNvSpPr>
            <a:spLocks noGrp="1"/>
          </p:cNvSpPr>
          <p:nvPr>
            <p:ph idx="1"/>
          </p:nvPr>
        </p:nvSpPr>
        <p:spPr>
          <a:xfrm>
            <a:off x="152400" y="590550"/>
            <a:ext cx="8839200" cy="3657600"/>
          </a:xfrm>
        </p:spPr>
        <p:txBody>
          <a:bodyPr/>
          <a:lstStyle/>
          <a:p>
            <a:r>
              <a:rPr lang="en-US" dirty="0"/>
              <a:t>There are basically two approaches to</a:t>
            </a:r>
            <a:br>
              <a:rPr lang="en-US" dirty="0"/>
            </a:br>
            <a:r>
              <a:rPr lang="en-US" dirty="0"/>
              <a:t>putting tables together.</a:t>
            </a:r>
          </a:p>
          <a:p>
            <a:r>
              <a:rPr lang="en-US" dirty="0"/>
              <a:t>UNION kind of “stacks” the tables.</a:t>
            </a:r>
          </a:p>
          <a:p>
            <a:r>
              <a:rPr lang="en-US" dirty="0"/>
              <a:t>JOIN kind of ”puts them side by side.”</a:t>
            </a:r>
          </a:p>
          <a:p>
            <a:r>
              <a:rPr lang="en-US" dirty="0"/>
              <a:t>We will see that there are more sophisticated</a:t>
            </a:r>
            <a:br>
              <a:rPr lang="en-US" dirty="0"/>
            </a:br>
            <a:r>
              <a:rPr lang="en-US" dirty="0"/>
              <a:t>patterns, including subqueries for</a:t>
            </a:r>
            <a:br>
              <a:rPr lang="en-US" dirty="0"/>
            </a:br>
            <a:r>
              <a:rPr lang="en-US" dirty="0"/>
              <a:t>combining tables.</a:t>
            </a:r>
          </a:p>
        </p:txBody>
      </p:sp>
      <p:sp>
        <p:nvSpPr>
          <p:cNvPr id="3" name="Title 2">
            <a:extLst>
              <a:ext uri="{FF2B5EF4-FFF2-40B4-BE49-F238E27FC236}">
                <a16:creationId xmlns:a16="http://schemas.microsoft.com/office/drawing/2014/main" id="{1ABC8EE2-7E25-2D49-1838-E52BAC74524A}"/>
              </a:ext>
            </a:extLst>
          </p:cNvPr>
          <p:cNvSpPr>
            <a:spLocks noGrp="1"/>
          </p:cNvSpPr>
          <p:nvPr>
            <p:ph type="title"/>
          </p:nvPr>
        </p:nvSpPr>
        <p:spPr/>
        <p:txBody>
          <a:bodyPr/>
          <a:lstStyle/>
          <a:p>
            <a:r>
              <a:rPr lang="en-US" dirty="0"/>
              <a:t>JOIN and UNION</a:t>
            </a:r>
          </a:p>
        </p:txBody>
      </p:sp>
      <p:pic>
        <p:nvPicPr>
          <p:cNvPr id="4" name="Picture 3">
            <a:extLst>
              <a:ext uri="{FF2B5EF4-FFF2-40B4-BE49-F238E27FC236}">
                <a16:creationId xmlns:a16="http://schemas.microsoft.com/office/drawing/2014/main" id="{805B47D0-6E43-507E-7DBF-5125F72B3F89}"/>
              </a:ext>
            </a:extLst>
          </p:cNvPr>
          <p:cNvPicPr>
            <a:picLocks noChangeAspect="1"/>
          </p:cNvPicPr>
          <p:nvPr/>
        </p:nvPicPr>
        <p:blipFill>
          <a:blip r:embed="rId2"/>
          <a:stretch>
            <a:fillRect/>
          </a:stretch>
        </p:blipFill>
        <p:spPr>
          <a:xfrm>
            <a:off x="5410200" y="548922"/>
            <a:ext cx="2936742" cy="1704870"/>
          </a:xfrm>
          <a:prstGeom prst="rect">
            <a:avLst/>
          </a:prstGeom>
        </p:spPr>
      </p:pic>
      <p:pic>
        <p:nvPicPr>
          <p:cNvPr id="5" name="Picture 4">
            <a:extLst>
              <a:ext uri="{FF2B5EF4-FFF2-40B4-BE49-F238E27FC236}">
                <a16:creationId xmlns:a16="http://schemas.microsoft.com/office/drawing/2014/main" id="{E4953663-0292-52D6-A60A-07CCB1322C4F}"/>
              </a:ext>
            </a:extLst>
          </p:cNvPr>
          <p:cNvPicPr>
            <a:picLocks noChangeAspect="1"/>
          </p:cNvPicPr>
          <p:nvPr/>
        </p:nvPicPr>
        <p:blipFill>
          <a:blip r:embed="rId3"/>
          <a:stretch>
            <a:fillRect/>
          </a:stretch>
        </p:blipFill>
        <p:spPr>
          <a:xfrm>
            <a:off x="5404556" y="2436008"/>
            <a:ext cx="3148571" cy="1371600"/>
          </a:xfrm>
          <a:prstGeom prst="rect">
            <a:avLst/>
          </a:prstGeom>
        </p:spPr>
      </p:pic>
    </p:spTree>
    <p:extLst>
      <p:ext uri="{BB962C8B-B14F-4D97-AF65-F5344CB8AC3E}">
        <p14:creationId xmlns:p14="http://schemas.microsoft.com/office/powerpoint/2010/main" val="332318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98AB9-EB82-6B86-57F9-F8214D277AF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DC12E4-C963-667E-332A-11230B00EBFC}"/>
              </a:ext>
            </a:extLst>
          </p:cNvPr>
          <p:cNvSpPr>
            <a:spLocks noGrp="1"/>
          </p:cNvSpPr>
          <p:nvPr>
            <p:ph idx="1"/>
          </p:nvPr>
        </p:nvSpPr>
        <p:spPr/>
        <p:txBody>
          <a:bodyPr/>
          <a:lstStyle/>
          <a:p>
            <a:r>
              <a:rPr lang="en-US" dirty="0"/>
              <a:t>Subqueries</a:t>
            </a:r>
          </a:p>
        </p:txBody>
      </p:sp>
    </p:spTree>
    <p:extLst>
      <p:ext uri="{BB962C8B-B14F-4D97-AF65-F5344CB8AC3E}">
        <p14:creationId xmlns:p14="http://schemas.microsoft.com/office/powerpoint/2010/main" val="2654034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4183660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Example: we define the relationship set  </a:t>
            </a:r>
            <a:r>
              <a:rPr kumimoji="1" lang="en-US" altLang="en-US" sz="1275" i="1" dirty="0">
                <a:solidFill>
                  <a:srgbClr val="000000"/>
                </a:solidFill>
              </a:rPr>
              <a:t>advisor</a:t>
            </a:r>
            <a:r>
              <a:rPr kumimoji="1" lang="en-US" altLang="en-US" sz="1275" dirty="0">
                <a:solidFill>
                  <a:srgbClr val="000000"/>
                </a:solidFill>
              </a:rPr>
              <a:t> to denote the associations between students and the instructors who act as their advisors.</a:t>
            </a:r>
          </a:p>
          <a:p>
            <a:pPr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Pictorially, we draw a line between related entities.</a:t>
            </a:r>
          </a:p>
          <a:p>
            <a:pPr marL="257175" indent="-257175" defTabSz="685800" eaLnBrk="0" hangingPunct="0">
              <a:spcBef>
                <a:spcPct val="35000"/>
              </a:spcBef>
              <a:buClr>
                <a:srgbClr val="CC3300"/>
              </a:buClr>
              <a:buSzPct val="110000"/>
              <a:buFont typeface="Monotype Sorts" charset="2"/>
              <a:buChar char="n"/>
            </a:pPr>
            <a:endParaRPr kumimoji="1" lang="en-US" altLang="en-US" sz="1275" dirty="0">
              <a:solidFill>
                <a:srgbClr val="000000"/>
              </a:solidFill>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88" y="1866362"/>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AA1D6C82-4FAD-9B49-5DFE-853A81E127D5}"/>
              </a:ext>
            </a:extLst>
          </p:cNvPr>
          <p:cNvSpPr/>
          <p:nvPr/>
        </p:nvSpPr>
        <p:spPr bwMode="auto">
          <a:xfrm>
            <a:off x="4191000" y="2128838"/>
            <a:ext cx="457200" cy="457200"/>
          </a:xfrm>
          <a:prstGeom prst="ellipse">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3" name="TextBox 2">
            <a:extLst>
              <a:ext uri="{FF2B5EF4-FFF2-40B4-BE49-F238E27FC236}">
                <a16:creationId xmlns:a16="http://schemas.microsoft.com/office/drawing/2014/main" id="{8F376AE4-ABC0-0CBA-E1B1-AA24BC9BFEF8}"/>
              </a:ext>
            </a:extLst>
          </p:cNvPr>
          <p:cNvSpPr txBox="1"/>
          <p:nvPr/>
        </p:nvSpPr>
        <p:spPr>
          <a:xfrm>
            <a:off x="1905000" y="4001658"/>
            <a:ext cx="6347892" cy="923330"/>
          </a:xfrm>
          <a:prstGeom prst="rect">
            <a:avLst/>
          </a:prstGeom>
          <a:noFill/>
        </p:spPr>
        <p:txBody>
          <a:bodyPr wrap="none" rtlCol="0">
            <a:spAutoFit/>
          </a:bodyPr>
          <a:lstStyle/>
          <a:p>
            <a:r>
              <a:rPr lang="en-US" dirty="0">
                <a:solidFill>
                  <a:srgbClr val="FF0000"/>
                </a:solidFill>
              </a:rPr>
              <a:t>The fact that Katz advises 2 students is important </a:t>
            </a:r>
            <a:r>
              <a:rPr lang="en-US" dirty="0">
                <a:solidFill>
                  <a:srgbClr val="FF0000"/>
                </a:solidFill>
                <a:sym typeface="Wingdings" pitchFamily="2" charset="2"/>
              </a:rPr>
              <a:t></a:t>
            </a:r>
            <a:br>
              <a:rPr lang="en-US" dirty="0">
                <a:solidFill>
                  <a:srgbClr val="FF0000"/>
                </a:solidFill>
                <a:sym typeface="Wingdings" pitchFamily="2" charset="2"/>
              </a:rPr>
            </a:br>
            <a:r>
              <a:rPr lang="en-US" dirty="0">
                <a:solidFill>
                  <a:srgbClr val="FF0000"/>
                </a:solidFill>
                <a:sym typeface="Wingdings" pitchFamily="2" charset="2"/>
              </a:rPr>
              <a:t>The instructor – advises -&gt; student relationship is one-to-many </a:t>
            </a:r>
            <a:br>
              <a:rPr lang="en-US" dirty="0">
                <a:solidFill>
                  <a:srgbClr val="FF0000"/>
                </a:solidFill>
                <a:sym typeface="Wingdings" pitchFamily="2" charset="2"/>
              </a:rPr>
            </a:br>
            <a:r>
              <a:rPr lang="en-US" dirty="0">
                <a:solidFill>
                  <a:srgbClr val="FF0000"/>
                </a:solidFill>
                <a:sym typeface="Wingdings" pitchFamily="2" charset="2"/>
              </a:rPr>
              <a:t>The foreign key must be from student to instructor.</a:t>
            </a:r>
            <a:endParaRPr lang="en-US" dirty="0">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9E7-FCF4-3783-2845-80DC8B14C23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3E029B-FAE3-E19B-923D-025E3F529C2A}"/>
              </a:ext>
            </a:extLst>
          </p:cNvPr>
          <p:cNvSpPr>
            <a:spLocks noGrp="1"/>
          </p:cNvSpPr>
          <p:nvPr>
            <p:ph idx="1"/>
          </p:nvPr>
        </p:nvSpPr>
        <p:spPr/>
        <p:txBody>
          <a:bodyPr/>
          <a:lstStyle/>
          <a:p>
            <a:r>
              <a:rPr lang="en-US" dirty="0"/>
              <a:t>Views</a:t>
            </a:r>
          </a:p>
        </p:txBody>
      </p:sp>
    </p:spTree>
    <p:extLst>
      <p:ext uri="{BB962C8B-B14F-4D97-AF65-F5344CB8AC3E}">
        <p14:creationId xmlns:p14="http://schemas.microsoft.com/office/powerpoint/2010/main" val="950396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C3CAC-3EDA-0D25-7D03-18B07B75E93E}"/>
            </a:ext>
          </a:extLst>
        </p:cNvPr>
        <p:cNvGrpSpPr/>
        <p:nvPr/>
      </p:nvGrpSpPr>
      <p:grpSpPr>
        <a:xfrm>
          <a:off x="0" y="0"/>
          <a:ext cx="0" cy="0"/>
          <a:chOff x="0" y="0"/>
          <a:chExt cx="0" cy="0"/>
        </a:xfrm>
      </p:grpSpPr>
      <p:sp>
        <p:nvSpPr>
          <p:cNvPr id="331778" name="Rectangle 2">
            <a:extLst>
              <a:ext uri="{FF2B5EF4-FFF2-40B4-BE49-F238E27FC236}">
                <a16:creationId xmlns:a16="http://schemas.microsoft.com/office/drawing/2014/main" id="{90AC1D87-121E-7950-A7D1-5C987C34E899}"/>
              </a:ext>
            </a:extLst>
          </p:cNvPr>
          <p:cNvSpPr>
            <a:spLocks noGrp="1" noChangeArrowheads="1"/>
          </p:cNvSpPr>
          <p:nvPr>
            <p:ph type="title"/>
          </p:nvPr>
        </p:nvSpPr>
        <p:spPr/>
        <p:txBody>
          <a:bodyPr/>
          <a:lstStyle/>
          <a:p>
            <a:pPr>
              <a:defRPr/>
            </a:pPr>
            <a:r>
              <a:rPr lang="en-US" dirty="0">
                <a:ea typeface="+mj-ea"/>
              </a:rPr>
              <a:t>Views</a:t>
            </a:r>
          </a:p>
        </p:txBody>
      </p:sp>
      <p:sp>
        <p:nvSpPr>
          <p:cNvPr id="37891" name="Rectangle 3">
            <a:extLst>
              <a:ext uri="{FF2B5EF4-FFF2-40B4-BE49-F238E27FC236}">
                <a16:creationId xmlns:a16="http://schemas.microsoft.com/office/drawing/2014/main" id="{77B58852-5D8E-5DFC-A011-F33BD2454648}"/>
              </a:ext>
            </a:extLst>
          </p:cNvPr>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2501689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BAEA-CBF0-3B39-1078-8743AD214839}"/>
            </a:ext>
          </a:extLst>
        </p:cNvPr>
        <p:cNvGrpSpPr/>
        <p:nvPr/>
      </p:nvGrpSpPr>
      <p:grpSpPr>
        <a:xfrm>
          <a:off x="0" y="0"/>
          <a:ext cx="0" cy="0"/>
          <a:chOff x="0" y="0"/>
          <a:chExt cx="0" cy="0"/>
        </a:xfrm>
      </p:grpSpPr>
      <p:sp>
        <p:nvSpPr>
          <p:cNvPr id="333826" name="Rectangle 2">
            <a:extLst>
              <a:ext uri="{FF2B5EF4-FFF2-40B4-BE49-F238E27FC236}">
                <a16:creationId xmlns:a16="http://schemas.microsoft.com/office/drawing/2014/main" id="{A2459429-BF63-B7E9-CEEB-98E4AACFC59B}"/>
              </a:ext>
            </a:extLst>
          </p:cNvPr>
          <p:cNvSpPr>
            <a:spLocks noGrp="1" noChangeArrowheads="1"/>
          </p:cNvSpPr>
          <p:nvPr>
            <p:ph type="title"/>
          </p:nvPr>
        </p:nvSpPr>
        <p:spPr/>
        <p:txBody>
          <a:bodyPr/>
          <a:lstStyle/>
          <a:p>
            <a:pPr>
              <a:defRPr/>
            </a:pPr>
            <a:r>
              <a:rPr lang="en-US" dirty="0">
                <a:ea typeface="+mj-ea"/>
              </a:rPr>
              <a:t>View Definition</a:t>
            </a:r>
          </a:p>
        </p:txBody>
      </p:sp>
      <p:sp>
        <p:nvSpPr>
          <p:cNvPr id="39939" name="Rectangle 3">
            <a:extLst>
              <a:ext uri="{FF2B5EF4-FFF2-40B4-BE49-F238E27FC236}">
                <a16:creationId xmlns:a16="http://schemas.microsoft.com/office/drawing/2014/main" id="{7EBE5A21-E53F-BC92-D9EE-400E1FD7C885}"/>
              </a:ext>
            </a:extLst>
          </p:cNvPr>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3902955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63FBDD2-AAD2-F7E6-53BD-923011029E1F}"/>
            </a:ext>
          </a:extLst>
        </p:cNvPr>
        <p:cNvGrpSpPr/>
        <p:nvPr/>
      </p:nvGrpSpPr>
      <p:grpSpPr>
        <a:xfrm>
          <a:off x="0" y="0"/>
          <a:ext cx="0" cy="0"/>
          <a:chOff x="0" y="0"/>
          <a:chExt cx="0" cy="0"/>
        </a:xfrm>
      </p:grpSpPr>
      <p:sp>
        <p:nvSpPr>
          <p:cNvPr id="335874" name="Rectangle 2">
            <a:extLst>
              <a:ext uri="{FF2B5EF4-FFF2-40B4-BE49-F238E27FC236}">
                <a16:creationId xmlns:a16="http://schemas.microsoft.com/office/drawing/2014/main" id="{3533512E-CEB7-10CF-9D7C-8D68F8BA083C}"/>
              </a:ext>
            </a:extLst>
          </p:cNvPr>
          <p:cNvSpPr>
            <a:spLocks noGrp="1" noChangeArrowheads="1"/>
          </p:cNvSpPr>
          <p:nvPr>
            <p:ph type="title"/>
          </p:nvPr>
        </p:nvSpPr>
        <p:spPr/>
        <p:txBody>
          <a:bodyPr/>
          <a:lstStyle/>
          <a:p>
            <a:pPr>
              <a:defRPr/>
            </a:pPr>
            <a:r>
              <a:rPr lang="en-US" dirty="0">
                <a:ea typeface="+mj-ea"/>
              </a:rPr>
              <a:t>View Definition and Use</a:t>
            </a:r>
          </a:p>
        </p:txBody>
      </p:sp>
      <p:sp>
        <p:nvSpPr>
          <p:cNvPr id="41987" name="Rectangle 3">
            <a:extLst>
              <a:ext uri="{FF2B5EF4-FFF2-40B4-BE49-F238E27FC236}">
                <a16:creationId xmlns:a16="http://schemas.microsoft.com/office/drawing/2014/main" id="{B83D68FF-B626-38CB-A9A7-870FB34DF9DB}"/>
              </a:ext>
            </a:extLst>
          </p:cNvPr>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a:extLst>
              <a:ext uri="{FF2B5EF4-FFF2-40B4-BE49-F238E27FC236}">
                <a16:creationId xmlns:a16="http://schemas.microsoft.com/office/drawing/2014/main" id="{D4A7BF4F-7952-A79D-1FE3-9AFBA32AC363}"/>
              </a:ext>
            </a:extLst>
          </p:cNvPr>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2317665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BC069-47AE-4BA6-4B29-4DE07FA5D1D3}"/>
            </a:ext>
          </a:extLst>
        </p:cNvPr>
        <p:cNvGrpSpPr/>
        <p:nvPr/>
      </p:nvGrpSpPr>
      <p:grpSpPr>
        <a:xfrm>
          <a:off x="0" y="0"/>
          <a:ext cx="0" cy="0"/>
          <a:chOff x="0" y="0"/>
          <a:chExt cx="0" cy="0"/>
        </a:xfrm>
      </p:grpSpPr>
      <p:sp>
        <p:nvSpPr>
          <p:cNvPr id="337922" name="Rectangle 2">
            <a:extLst>
              <a:ext uri="{FF2B5EF4-FFF2-40B4-BE49-F238E27FC236}">
                <a16:creationId xmlns:a16="http://schemas.microsoft.com/office/drawing/2014/main" id="{0A2C338F-E99A-5DFA-F9AB-D7BE7BB761BB}"/>
              </a:ext>
            </a:extLst>
          </p:cNvPr>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a:extLst>
              <a:ext uri="{FF2B5EF4-FFF2-40B4-BE49-F238E27FC236}">
                <a16:creationId xmlns:a16="http://schemas.microsoft.com/office/drawing/2014/main" id="{7A6FD97E-25C3-6D66-DB2A-62BB9DA53D1A}"/>
              </a:ext>
            </a:extLst>
          </p:cNvPr>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3525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526F-357A-1A90-DE2E-6CCEFDD20D3A}"/>
            </a:ext>
          </a:extLst>
        </p:cNvPr>
        <p:cNvGrpSpPr/>
        <p:nvPr/>
      </p:nvGrpSpPr>
      <p:grpSpPr>
        <a:xfrm>
          <a:off x="0" y="0"/>
          <a:ext cx="0" cy="0"/>
          <a:chOff x="0" y="0"/>
          <a:chExt cx="0" cy="0"/>
        </a:xfrm>
      </p:grpSpPr>
      <p:sp>
        <p:nvSpPr>
          <p:cNvPr id="405506" name="Rectangle 2">
            <a:extLst>
              <a:ext uri="{FF2B5EF4-FFF2-40B4-BE49-F238E27FC236}">
                <a16:creationId xmlns:a16="http://schemas.microsoft.com/office/drawing/2014/main" id="{81D6BA55-38F2-B441-EFE9-8D6905D65861}"/>
              </a:ext>
            </a:extLst>
          </p:cNvPr>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a:extLst>
              <a:ext uri="{FF2B5EF4-FFF2-40B4-BE49-F238E27FC236}">
                <a16:creationId xmlns:a16="http://schemas.microsoft.com/office/drawing/2014/main" id="{453F0D1C-15D2-5AF5-1B83-B478F7D18E8E}"/>
              </a:ext>
            </a:extLst>
          </p:cNvPr>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2853987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F394D-34CC-4573-046B-C5CCC042E91D}"/>
            </a:ext>
          </a:extLst>
        </p:cNvPr>
        <p:cNvGrpSpPr/>
        <p:nvPr/>
      </p:nvGrpSpPr>
      <p:grpSpPr>
        <a:xfrm>
          <a:off x="0" y="0"/>
          <a:ext cx="0" cy="0"/>
          <a:chOff x="0" y="0"/>
          <a:chExt cx="0" cy="0"/>
        </a:xfrm>
      </p:grpSpPr>
      <p:sp>
        <p:nvSpPr>
          <p:cNvPr id="406530" name="Rectangle 2">
            <a:extLst>
              <a:ext uri="{FF2B5EF4-FFF2-40B4-BE49-F238E27FC236}">
                <a16:creationId xmlns:a16="http://schemas.microsoft.com/office/drawing/2014/main" id="{F4DB6543-7F2D-07E1-2084-89918ECEFD2E}"/>
              </a:ext>
            </a:extLst>
          </p:cNvPr>
          <p:cNvSpPr>
            <a:spLocks noGrp="1" noChangeArrowheads="1"/>
          </p:cNvSpPr>
          <p:nvPr>
            <p:ph type="title"/>
          </p:nvPr>
        </p:nvSpPr>
        <p:spPr/>
        <p:txBody>
          <a:bodyPr/>
          <a:lstStyle/>
          <a:p>
            <a:pPr>
              <a:defRPr/>
            </a:pPr>
            <a:r>
              <a:rPr lang="en-US" dirty="0">
                <a:ea typeface="+mj-ea"/>
              </a:rPr>
              <a:t>View Expansion</a:t>
            </a:r>
          </a:p>
        </p:txBody>
      </p:sp>
      <p:sp>
        <p:nvSpPr>
          <p:cNvPr id="45059" name="Rectangle 3">
            <a:extLst>
              <a:ext uri="{FF2B5EF4-FFF2-40B4-BE49-F238E27FC236}">
                <a16:creationId xmlns:a16="http://schemas.microsoft.com/office/drawing/2014/main" id="{5C67909D-EDB8-4EC6-F0D9-52A3205E594E}"/>
              </a:ext>
            </a:extLst>
          </p:cNvPr>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a:extLst>
              <a:ext uri="{FF2B5EF4-FFF2-40B4-BE49-F238E27FC236}">
                <a16:creationId xmlns:a16="http://schemas.microsoft.com/office/drawing/2014/main" id="{28292CF1-8500-7A3B-0B51-19F92761A43A}"/>
              </a:ext>
            </a:extLst>
          </p:cNvPr>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8565597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2324-834C-DDDA-AAC4-6AF002047601}"/>
            </a:ext>
          </a:extLst>
        </p:cNvPr>
        <p:cNvGrpSpPr/>
        <p:nvPr/>
      </p:nvGrpSpPr>
      <p:grpSpPr>
        <a:xfrm>
          <a:off x="0" y="0"/>
          <a:ext cx="0" cy="0"/>
          <a:chOff x="0" y="0"/>
          <a:chExt cx="0" cy="0"/>
        </a:xfrm>
      </p:grpSpPr>
      <p:sp>
        <p:nvSpPr>
          <p:cNvPr id="339970" name="Rectangle 2">
            <a:extLst>
              <a:ext uri="{FF2B5EF4-FFF2-40B4-BE49-F238E27FC236}">
                <a16:creationId xmlns:a16="http://schemas.microsoft.com/office/drawing/2014/main" id="{40E9D4AC-A2E4-07ED-CC53-5C007C808553}"/>
              </a:ext>
            </a:extLst>
          </p:cNvPr>
          <p:cNvSpPr>
            <a:spLocks noGrp="1" noChangeArrowheads="1"/>
          </p:cNvSpPr>
          <p:nvPr>
            <p:ph type="title"/>
          </p:nvPr>
        </p:nvSpPr>
        <p:spPr/>
        <p:txBody>
          <a:bodyPr/>
          <a:lstStyle/>
          <a:p>
            <a:pPr>
              <a:defRPr/>
            </a:pPr>
            <a:r>
              <a:rPr lang="en-US" dirty="0">
                <a:ea typeface="+mj-ea"/>
              </a:rPr>
              <a:t>View Expansion (Cont.)</a:t>
            </a:r>
          </a:p>
        </p:txBody>
      </p:sp>
      <p:sp>
        <p:nvSpPr>
          <p:cNvPr id="48131" name="Rectangle 3">
            <a:extLst>
              <a:ext uri="{FF2B5EF4-FFF2-40B4-BE49-F238E27FC236}">
                <a16:creationId xmlns:a16="http://schemas.microsoft.com/office/drawing/2014/main" id="{18E08913-7AA7-3522-C659-3CEF676B596D}"/>
              </a:ext>
            </a:extLst>
          </p:cNvPr>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585580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738312" y="64294"/>
            <a:ext cx="6262688" cy="457200"/>
          </a:xfrm>
        </p:spPr>
        <p:txBody>
          <a:bodyPr/>
          <a:lstStyle/>
          <a:p>
            <a:pPr>
              <a:defRPr/>
            </a:pPr>
            <a:r>
              <a:rPr lang="en-US" altLang="en-US" sz="1800" dirty="0">
                <a:effectLst>
                  <a:outerShdw blurRad="38100" dist="38100" dir="2700000" algn="tl">
                    <a:srgbClr val="C0C0C0"/>
                  </a:outerShdw>
                </a:effectLst>
              </a:rPr>
              <a:t>Representing Relationship  Sets via ER Diagrams </a:t>
            </a:r>
          </a:p>
        </p:txBody>
      </p:sp>
      <p:sp>
        <p:nvSpPr>
          <p:cNvPr id="18435" name="Rectangle 3"/>
          <p:cNvSpPr>
            <a:spLocks noChangeArrowheads="1"/>
          </p:cNvSpPr>
          <p:nvPr/>
        </p:nvSpPr>
        <p:spPr bwMode="auto">
          <a:xfrm>
            <a:off x="1760696" y="903775"/>
            <a:ext cx="5622608" cy="47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Diamonds represent relationship sets.</a:t>
            </a:r>
          </a:p>
        </p:txBody>
      </p:sp>
      <p:pic>
        <p:nvPicPr>
          <p:cNvPr id="184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656" y="1509198"/>
            <a:ext cx="3603641" cy="73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AC10721-C944-BDB9-910E-0314230EC1BF}"/>
              </a:ext>
            </a:extLst>
          </p:cNvPr>
          <p:cNvPicPr>
            <a:picLocks noChangeAspect="1"/>
          </p:cNvPicPr>
          <p:nvPr/>
        </p:nvPicPr>
        <p:blipFill>
          <a:blip r:embed="rId4"/>
          <a:stretch>
            <a:fillRect/>
          </a:stretch>
        </p:blipFill>
        <p:spPr>
          <a:xfrm>
            <a:off x="366871" y="2765779"/>
            <a:ext cx="2787650" cy="886179"/>
          </a:xfrm>
          <a:prstGeom prst="rect">
            <a:avLst/>
          </a:prstGeom>
        </p:spPr>
      </p:pic>
      <p:pic>
        <p:nvPicPr>
          <p:cNvPr id="3" name="Picture 2">
            <a:extLst>
              <a:ext uri="{FF2B5EF4-FFF2-40B4-BE49-F238E27FC236}">
                <a16:creationId xmlns:a16="http://schemas.microsoft.com/office/drawing/2014/main" id="{8AFA8A02-C55F-BD63-7658-B4C1EE449777}"/>
              </a:ext>
            </a:extLst>
          </p:cNvPr>
          <p:cNvPicPr>
            <a:picLocks noChangeAspect="1"/>
          </p:cNvPicPr>
          <p:nvPr/>
        </p:nvPicPr>
        <p:blipFill>
          <a:blip r:embed="rId5"/>
          <a:stretch>
            <a:fillRect/>
          </a:stretch>
        </p:blipFill>
        <p:spPr>
          <a:xfrm>
            <a:off x="5410200" y="2765779"/>
            <a:ext cx="2766629" cy="16891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5C8A9-2E2D-593C-6E39-B4C9F572B65C}"/>
            </a:ext>
          </a:extLst>
        </p:cNvPr>
        <p:cNvGrpSpPr/>
        <p:nvPr/>
      </p:nvGrpSpPr>
      <p:grpSpPr>
        <a:xfrm>
          <a:off x="0" y="0"/>
          <a:ext cx="0" cy="0"/>
          <a:chOff x="0" y="0"/>
          <a:chExt cx="0" cy="0"/>
        </a:xfrm>
      </p:grpSpPr>
      <p:sp>
        <p:nvSpPr>
          <p:cNvPr id="109570" name="Rectangle 2">
            <a:extLst>
              <a:ext uri="{FF2B5EF4-FFF2-40B4-BE49-F238E27FC236}">
                <a16:creationId xmlns:a16="http://schemas.microsoft.com/office/drawing/2014/main" id="{B264DE17-F884-CB2C-433C-8DB0B38D8081}"/>
              </a:ext>
            </a:extLst>
          </p:cNvPr>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a:extLst>
              <a:ext uri="{FF2B5EF4-FFF2-40B4-BE49-F238E27FC236}">
                <a16:creationId xmlns:a16="http://schemas.microsoft.com/office/drawing/2014/main" id="{09B8C303-C2C4-8763-2C56-BDA6D6661DCD}"/>
              </a:ext>
            </a:extLst>
          </p:cNvPr>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16572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7C205-3974-3FBB-B3BA-99F5F987BA71}"/>
            </a:ext>
          </a:extLst>
        </p:cNvPr>
        <p:cNvGrpSpPr/>
        <p:nvPr/>
      </p:nvGrpSpPr>
      <p:grpSpPr>
        <a:xfrm>
          <a:off x="0" y="0"/>
          <a:ext cx="0" cy="0"/>
          <a:chOff x="0" y="0"/>
          <a:chExt cx="0" cy="0"/>
        </a:xfrm>
      </p:grpSpPr>
      <p:sp>
        <p:nvSpPr>
          <p:cNvPr id="342018" name="Rectangle 2">
            <a:extLst>
              <a:ext uri="{FF2B5EF4-FFF2-40B4-BE49-F238E27FC236}">
                <a16:creationId xmlns:a16="http://schemas.microsoft.com/office/drawing/2014/main" id="{DF05B2CC-4529-8B1F-1C24-455BD0D4BB4C}"/>
              </a:ext>
            </a:extLst>
          </p:cNvPr>
          <p:cNvSpPr>
            <a:spLocks noGrp="1" noChangeArrowheads="1"/>
          </p:cNvSpPr>
          <p:nvPr>
            <p:ph type="title"/>
          </p:nvPr>
        </p:nvSpPr>
        <p:spPr/>
        <p:txBody>
          <a:bodyPr/>
          <a:lstStyle/>
          <a:p>
            <a:pPr>
              <a:defRPr/>
            </a:pPr>
            <a:r>
              <a:rPr lang="en-US" dirty="0">
                <a:ea typeface="+mj-ea"/>
              </a:rPr>
              <a:t>Update of a View</a:t>
            </a:r>
          </a:p>
        </p:txBody>
      </p:sp>
      <p:sp>
        <p:nvSpPr>
          <p:cNvPr id="50179" name="Rectangle 3">
            <a:extLst>
              <a:ext uri="{FF2B5EF4-FFF2-40B4-BE49-F238E27FC236}">
                <a16:creationId xmlns:a16="http://schemas.microsoft.com/office/drawing/2014/main" id="{47E094A8-A50E-DE31-14E4-8A7CB8E3EBE2}"/>
              </a:ext>
            </a:extLst>
          </p:cNvPr>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791242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9EBD2-0733-8724-25D6-BC1BD059BF24}"/>
            </a:ext>
          </a:extLst>
        </p:cNvPr>
        <p:cNvGrpSpPr/>
        <p:nvPr/>
      </p:nvGrpSpPr>
      <p:grpSpPr>
        <a:xfrm>
          <a:off x="0" y="0"/>
          <a:ext cx="0" cy="0"/>
          <a:chOff x="0" y="0"/>
          <a:chExt cx="0" cy="0"/>
        </a:xfrm>
      </p:grpSpPr>
      <p:sp>
        <p:nvSpPr>
          <p:cNvPr id="344066" name="Rectangle 2">
            <a:extLst>
              <a:ext uri="{FF2B5EF4-FFF2-40B4-BE49-F238E27FC236}">
                <a16:creationId xmlns:a16="http://schemas.microsoft.com/office/drawing/2014/main" id="{042FC89A-4EA8-2A9B-9C89-B6279269874B}"/>
              </a:ext>
            </a:extLst>
          </p:cNvPr>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a:extLst>
              <a:ext uri="{FF2B5EF4-FFF2-40B4-BE49-F238E27FC236}">
                <a16:creationId xmlns:a16="http://schemas.microsoft.com/office/drawing/2014/main" id="{3EFF510E-83F4-68C5-DFC2-36C668BE76D5}"/>
              </a:ext>
            </a:extLst>
          </p:cNvPr>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4187045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3983-CB81-537E-7D19-A4C3B0289D63}"/>
            </a:ext>
          </a:extLst>
        </p:cNvPr>
        <p:cNvGrpSpPr/>
        <p:nvPr/>
      </p:nvGrpSpPr>
      <p:grpSpPr>
        <a:xfrm>
          <a:off x="0" y="0"/>
          <a:ext cx="0" cy="0"/>
          <a:chOff x="0" y="0"/>
          <a:chExt cx="0" cy="0"/>
        </a:xfrm>
      </p:grpSpPr>
      <p:sp>
        <p:nvSpPr>
          <p:cNvPr id="407554" name="Rectangle 2">
            <a:extLst>
              <a:ext uri="{FF2B5EF4-FFF2-40B4-BE49-F238E27FC236}">
                <a16:creationId xmlns:a16="http://schemas.microsoft.com/office/drawing/2014/main" id="{C026F0A3-3A45-B591-C668-15F583B8DD3D}"/>
              </a:ext>
            </a:extLst>
          </p:cNvPr>
          <p:cNvSpPr>
            <a:spLocks noGrp="1" noChangeArrowheads="1"/>
          </p:cNvSpPr>
          <p:nvPr>
            <p:ph type="title"/>
          </p:nvPr>
        </p:nvSpPr>
        <p:spPr/>
        <p:txBody>
          <a:bodyPr/>
          <a:lstStyle/>
          <a:p>
            <a:pPr>
              <a:defRPr/>
            </a:pPr>
            <a:r>
              <a:rPr lang="en-US" dirty="0">
                <a:ea typeface="+mj-ea"/>
              </a:rPr>
              <a:t>And Some Not at All</a:t>
            </a:r>
          </a:p>
        </p:txBody>
      </p:sp>
      <p:sp>
        <p:nvSpPr>
          <p:cNvPr id="54275" name="Rectangle 3">
            <a:extLst>
              <a:ext uri="{FF2B5EF4-FFF2-40B4-BE49-F238E27FC236}">
                <a16:creationId xmlns:a16="http://schemas.microsoft.com/office/drawing/2014/main" id="{8B9D5FDF-70B1-1267-6D92-6812A218E8AA}"/>
              </a:ext>
            </a:extLst>
          </p:cNvPr>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3738870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843E7-C7C6-C16C-33D8-D0A8C98B63C1}"/>
            </a:ext>
          </a:extLst>
        </p:cNvPr>
        <p:cNvGrpSpPr/>
        <p:nvPr/>
      </p:nvGrpSpPr>
      <p:grpSpPr>
        <a:xfrm>
          <a:off x="0" y="0"/>
          <a:ext cx="0" cy="0"/>
          <a:chOff x="0" y="0"/>
          <a:chExt cx="0" cy="0"/>
        </a:xfrm>
      </p:grpSpPr>
      <p:sp>
        <p:nvSpPr>
          <p:cNvPr id="344066" name="Rectangle 2">
            <a:extLst>
              <a:ext uri="{FF2B5EF4-FFF2-40B4-BE49-F238E27FC236}">
                <a16:creationId xmlns:a16="http://schemas.microsoft.com/office/drawing/2014/main" id="{BB268756-251F-8E70-B036-DE86FB3E1F3D}"/>
              </a:ext>
            </a:extLst>
          </p:cNvPr>
          <p:cNvSpPr>
            <a:spLocks noGrp="1" noChangeArrowheads="1"/>
          </p:cNvSpPr>
          <p:nvPr>
            <p:ph type="title"/>
          </p:nvPr>
        </p:nvSpPr>
        <p:spPr/>
        <p:txBody>
          <a:bodyPr/>
          <a:lstStyle/>
          <a:p>
            <a:pPr>
              <a:defRPr/>
            </a:pPr>
            <a:r>
              <a:rPr lang="en-US" dirty="0">
                <a:ea typeface="+mj-ea"/>
              </a:rPr>
              <a:t>View Updates in SQL </a:t>
            </a:r>
          </a:p>
        </p:txBody>
      </p:sp>
      <p:sp>
        <p:nvSpPr>
          <p:cNvPr id="52227" name="Rectangle 3">
            <a:extLst>
              <a:ext uri="{FF2B5EF4-FFF2-40B4-BE49-F238E27FC236}">
                <a16:creationId xmlns:a16="http://schemas.microsoft.com/office/drawing/2014/main" id="{3C33F0D7-45D4-A288-CDF2-0F03EEBC4FFB}"/>
              </a:ext>
            </a:extLst>
          </p:cNvPr>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30054676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EF9E3-2697-2409-5A19-64AAC8E7DB4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C50A4-A323-2C43-AF5D-D3FEDB39FA42}"/>
              </a:ext>
            </a:extLst>
          </p:cNvPr>
          <p:cNvSpPr>
            <a:spLocks noGrp="1"/>
          </p:cNvSpPr>
          <p:nvPr>
            <p:ph idx="1"/>
          </p:nvPr>
        </p:nvSpPr>
        <p:spPr/>
        <p:txBody>
          <a:bodyPr/>
          <a:lstStyle/>
          <a:p>
            <a:r>
              <a:rPr lang="en-US" dirty="0"/>
              <a:t>Aggregate Functions</a:t>
            </a:r>
          </a:p>
        </p:txBody>
      </p:sp>
    </p:spTree>
    <p:extLst>
      <p:ext uri="{BB962C8B-B14F-4D97-AF65-F5344CB8AC3E}">
        <p14:creationId xmlns:p14="http://schemas.microsoft.com/office/powerpoint/2010/main" val="19824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ltLang="en-US" dirty="0"/>
              <a:t>Aggregate Functions</a:t>
            </a:r>
          </a:p>
        </p:txBody>
      </p:sp>
      <p:sp>
        <p:nvSpPr>
          <p:cNvPr id="35842" name="Rectangle 3"/>
          <p:cNvSpPr>
            <a:spLocks noGrp="1" noChangeArrowheads="1"/>
          </p:cNvSpPr>
          <p:nvPr>
            <p:ph type="body" idx="1"/>
          </p:nvPr>
        </p:nvSpPr>
        <p:spPr>
          <a:xfrm>
            <a:off x="1719262" y="820341"/>
            <a:ext cx="5440490" cy="2846403"/>
          </a:xfrm>
        </p:spPr>
        <p:txBody>
          <a:bodyPr/>
          <a:lstStyle/>
          <a:p>
            <a:pPr>
              <a:tabLst>
                <a:tab pos="1666875" algn="l"/>
              </a:tabLst>
            </a:pPr>
            <a:r>
              <a:rPr lang="en-US" altLang="en-US" dirty="0"/>
              <a:t>These functions operate on the multiset of values of a column of a relation, and return a value</a:t>
            </a:r>
          </a:p>
          <a:p>
            <a:pPr>
              <a:buNone/>
              <a:tabLst>
                <a:tab pos="1666875" algn="l"/>
              </a:tabLst>
            </a:pPr>
            <a:r>
              <a:rPr lang="en-US" altLang="en-US" dirty="0"/>
              <a:t>		</a:t>
            </a:r>
            <a:r>
              <a:rPr lang="en-US" altLang="en-US" b="1" dirty="0" err="1"/>
              <a:t>avg</a:t>
            </a:r>
            <a:r>
              <a:rPr lang="en-US" altLang="en-US" b="1" dirty="0"/>
              <a:t>: </a:t>
            </a:r>
            <a:r>
              <a:rPr lang="en-US" altLang="en-US" dirty="0"/>
              <a:t>average value</a:t>
            </a:r>
            <a:br>
              <a:rPr lang="en-US" altLang="en-US" dirty="0"/>
            </a:br>
            <a:r>
              <a:rPr lang="en-US" altLang="en-US" dirty="0"/>
              <a:t>	</a:t>
            </a:r>
            <a:r>
              <a:rPr lang="en-US" altLang="en-US" b="1" dirty="0"/>
              <a:t>min:  </a:t>
            </a:r>
            <a:r>
              <a:rPr lang="en-US" altLang="en-US" dirty="0"/>
              <a:t>minimum value</a:t>
            </a:r>
            <a:br>
              <a:rPr lang="en-US" altLang="en-US" dirty="0"/>
            </a:br>
            <a:r>
              <a:rPr lang="en-US" altLang="en-US" dirty="0"/>
              <a:t>	</a:t>
            </a:r>
            <a:r>
              <a:rPr lang="en-US" altLang="en-US" b="1" dirty="0"/>
              <a:t>max:  </a:t>
            </a:r>
            <a:r>
              <a:rPr lang="en-US" altLang="en-US" dirty="0"/>
              <a:t>maximum value</a:t>
            </a:r>
            <a:br>
              <a:rPr lang="en-US" altLang="en-US" dirty="0"/>
            </a:br>
            <a:r>
              <a:rPr lang="en-US" altLang="en-US" dirty="0"/>
              <a:t>	</a:t>
            </a:r>
            <a:r>
              <a:rPr lang="en-US" altLang="en-US" b="1" dirty="0"/>
              <a:t>sum:  </a:t>
            </a:r>
            <a:r>
              <a:rPr lang="en-US" altLang="en-US" dirty="0"/>
              <a:t>sum of values</a:t>
            </a:r>
            <a:br>
              <a:rPr lang="en-US" altLang="en-US" dirty="0"/>
            </a:br>
            <a:r>
              <a:rPr lang="en-US" altLang="en-US" dirty="0"/>
              <a:t>	</a:t>
            </a:r>
            <a:r>
              <a:rPr lang="en-US" altLang="en-US" b="1" dirty="0"/>
              <a:t>count:  </a:t>
            </a:r>
            <a:r>
              <a:rPr lang="en-US" altLang="en-US" dirty="0"/>
              <a:t>number of values</a:t>
            </a:r>
          </a:p>
        </p:txBody>
      </p:sp>
      <p:sp>
        <p:nvSpPr>
          <p:cNvPr id="2" name="TextBox 1">
            <a:extLst>
              <a:ext uri="{FF2B5EF4-FFF2-40B4-BE49-F238E27FC236}">
                <a16:creationId xmlns:a16="http://schemas.microsoft.com/office/drawing/2014/main" id="{C9B17664-4127-EB45-9820-30754D938859}"/>
              </a:ext>
            </a:extLst>
          </p:cNvPr>
          <p:cNvSpPr txBox="1"/>
          <p:nvPr/>
        </p:nvSpPr>
        <p:spPr>
          <a:xfrm>
            <a:off x="1066800" y="3257550"/>
            <a:ext cx="73004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Some database implementations have additional aggregate functions.</a:t>
            </a:r>
          </a:p>
        </p:txBody>
      </p:sp>
    </p:spTree>
    <p:extLst>
      <p:ext uri="{BB962C8B-B14F-4D97-AF65-F5344CB8AC3E}">
        <p14:creationId xmlns:p14="http://schemas.microsoft.com/office/powerpoint/2010/main" val="3645404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en-US" altLang="en-US" dirty="0"/>
              <a:t>Aggregate Functions – Group By</a:t>
            </a:r>
          </a:p>
        </p:txBody>
      </p:sp>
      <p:sp>
        <p:nvSpPr>
          <p:cNvPr id="37890" name="Rectangle 3"/>
          <p:cNvSpPr>
            <a:spLocks noGrp="1" noChangeArrowheads="1"/>
          </p:cNvSpPr>
          <p:nvPr>
            <p:ph type="body" idx="1"/>
          </p:nvPr>
        </p:nvSpPr>
        <p:spPr>
          <a:xfrm>
            <a:off x="1719263" y="767954"/>
            <a:ext cx="5925122" cy="969407"/>
          </a:xfrm>
        </p:spPr>
        <p:txBody>
          <a:bodyPr/>
          <a:lstStyle/>
          <a:p>
            <a:pPr>
              <a:tabLst>
                <a:tab pos="469106" algn="l"/>
              </a:tabLst>
            </a:pPr>
            <a:r>
              <a:rPr lang="en-US" altLang="en-US" dirty="0"/>
              <a:t>Find the average salary of instructors in each department</a:t>
            </a:r>
          </a:p>
          <a:p>
            <a:pPr lvl="1">
              <a:tabLst>
                <a:tab pos="469106" algn="l"/>
              </a:tabLst>
            </a:pP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a:t>
            </a:r>
            <a:r>
              <a:rPr lang="en-US" altLang="en-US" dirty="0"/>
              <a:t> </a:t>
            </a:r>
            <a:r>
              <a:rPr lang="en-US" altLang="en-US" i="1" dirty="0" err="1"/>
              <a:t>avg_salary</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buNone/>
              <a:tabLst>
                <a:tab pos="469106" algn="l"/>
              </a:tabLst>
            </a:pPr>
            <a:endParaRPr lang="en-US" altLang="en-US" dirty="0"/>
          </a:p>
          <a:p>
            <a:pPr lvl="1">
              <a:tabLst>
                <a:tab pos="469106" algn="l"/>
              </a:tabLst>
            </a:pPr>
            <a:endParaRPr lang="en-US" altLang="en-US" dirty="0"/>
          </a:p>
          <a:p>
            <a:pPr lvl="1">
              <a:tabLst>
                <a:tab pos="469106" algn="l"/>
              </a:tabLst>
            </a:pPr>
            <a:endParaRPr lang="en-US" altLang="en-US" dirty="0"/>
          </a:p>
        </p:txBody>
      </p:sp>
      <p:pic>
        <p:nvPicPr>
          <p:cNvPr id="37891" name="Picture 4"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288" y="1885818"/>
            <a:ext cx="2419020" cy="2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9" name="Picture 3" descr="C:\Users\as668\Desktop\Judi\3_14.jpg"/>
          <p:cNvPicPr>
            <a:picLocks noChangeAspect="1" noChangeArrowheads="1"/>
          </p:cNvPicPr>
          <p:nvPr/>
        </p:nvPicPr>
        <p:blipFill>
          <a:blip r:embed="rId4"/>
          <a:srcRect/>
          <a:stretch>
            <a:fillRect/>
          </a:stretch>
        </p:blipFill>
        <p:spPr bwMode="auto">
          <a:xfrm>
            <a:off x="5623560" y="2346598"/>
            <a:ext cx="1389558" cy="1384424"/>
          </a:xfrm>
          <a:prstGeom prst="rect">
            <a:avLst/>
          </a:prstGeom>
          <a:noFill/>
        </p:spPr>
      </p:pic>
    </p:spTree>
    <p:extLst>
      <p:ext uri="{BB962C8B-B14F-4D97-AF65-F5344CB8AC3E}">
        <p14:creationId xmlns:p14="http://schemas.microsoft.com/office/powerpoint/2010/main" val="11514371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A56042-FC93-9B4A-A8F8-1906C49BF2D3}"/>
              </a:ext>
            </a:extLst>
          </p:cNvPr>
          <p:cNvSpPr>
            <a:spLocks noGrp="1"/>
          </p:cNvSpPr>
          <p:nvPr>
            <p:ph idx="1"/>
          </p:nvPr>
        </p:nvSpPr>
        <p:spPr>
          <a:xfrm>
            <a:off x="5715000" y="590550"/>
            <a:ext cx="3276600" cy="4038600"/>
          </a:xfrm>
        </p:spPr>
        <p:txBody>
          <a:bodyPr/>
          <a:lstStyle/>
          <a:p>
            <a:r>
              <a:rPr lang="en-US" sz="1400" dirty="0"/>
              <a:t>GROUP BY column list</a:t>
            </a:r>
          </a:p>
          <a:p>
            <a:pPr lvl="1"/>
            <a:r>
              <a:rPr lang="en-US" sz="1200" dirty="0"/>
              <a:t>Forms partitions containing multiple rows.</a:t>
            </a:r>
          </a:p>
          <a:p>
            <a:pPr lvl="1"/>
            <a:r>
              <a:rPr lang="en-US" sz="1200" dirty="0"/>
              <a:t>All rows in a partition have the same values for the GROUP BY columns.</a:t>
            </a:r>
          </a:p>
          <a:p>
            <a:r>
              <a:rPr lang="en-US" sz="1400" dirty="0"/>
              <a:t>The aggregate functions</a:t>
            </a:r>
          </a:p>
          <a:p>
            <a:pPr lvl="1"/>
            <a:r>
              <a:rPr lang="en-US" sz="1200" dirty="0"/>
              <a:t>Merge the non-group by attributes, which may differ from row to row.</a:t>
            </a:r>
          </a:p>
          <a:p>
            <a:pPr lvl="1"/>
            <a:r>
              <a:rPr lang="en-US" sz="1200" dirty="0"/>
              <a:t>Into a single value for each attribute.</a:t>
            </a:r>
          </a:p>
          <a:p>
            <a:r>
              <a:rPr lang="en-US" sz="1400" dirty="0"/>
              <a:t>The result is one row per distinct set of GROUP BY values.</a:t>
            </a:r>
          </a:p>
          <a:p>
            <a:r>
              <a:rPr lang="en-US" sz="1400" dirty="0"/>
              <a:t>There may be multiple non-GROUP BY COLUMNS, each with its own aggregate function.</a:t>
            </a:r>
          </a:p>
          <a:p>
            <a:r>
              <a:rPr lang="en-US" sz="1400" dirty="0"/>
              <a:t>You can use HAVING in place of WHERE on the GROUP BY result.</a:t>
            </a:r>
          </a:p>
        </p:txBody>
      </p:sp>
      <p:sp>
        <p:nvSpPr>
          <p:cNvPr id="3" name="Title 2">
            <a:extLst>
              <a:ext uri="{FF2B5EF4-FFF2-40B4-BE49-F238E27FC236}">
                <a16:creationId xmlns:a16="http://schemas.microsoft.com/office/drawing/2014/main" id="{E3AEDF0B-BA60-5A4A-A560-816F27BB635B}"/>
              </a:ext>
            </a:extLst>
          </p:cNvPr>
          <p:cNvSpPr>
            <a:spLocks noGrp="1"/>
          </p:cNvSpPr>
          <p:nvPr>
            <p:ph type="title"/>
          </p:nvPr>
        </p:nvSpPr>
        <p:spPr/>
        <p:txBody>
          <a:bodyPr/>
          <a:lstStyle/>
          <a:p>
            <a:r>
              <a:rPr lang="en-US" dirty="0"/>
              <a:t>Another View</a:t>
            </a:r>
          </a:p>
        </p:txBody>
      </p:sp>
      <p:pic>
        <p:nvPicPr>
          <p:cNvPr id="4" name="Picture 3">
            <a:extLst>
              <a:ext uri="{FF2B5EF4-FFF2-40B4-BE49-F238E27FC236}">
                <a16:creationId xmlns:a16="http://schemas.microsoft.com/office/drawing/2014/main" id="{DB9D6BE7-0AA9-D849-9E18-B2619BBAC34D}"/>
              </a:ext>
            </a:extLst>
          </p:cNvPr>
          <p:cNvPicPr>
            <a:picLocks noChangeAspect="1"/>
          </p:cNvPicPr>
          <p:nvPr/>
        </p:nvPicPr>
        <p:blipFill>
          <a:blip r:embed="rId2"/>
          <a:stretch>
            <a:fillRect/>
          </a:stretch>
        </p:blipFill>
        <p:spPr>
          <a:xfrm>
            <a:off x="304800" y="895350"/>
            <a:ext cx="5254910" cy="3562350"/>
          </a:xfrm>
          <a:prstGeom prst="rect">
            <a:avLst/>
          </a:prstGeom>
        </p:spPr>
      </p:pic>
    </p:spTree>
    <p:extLst>
      <p:ext uri="{BB962C8B-B14F-4D97-AF65-F5344CB8AC3E}">
        <p14:creationId xmlns:p14="http://schemas.microsoft.com/office/powerpoint/2010/main" val="38949459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ltLang="en-US" dirty="0"/>
              <a:t>Aggregate Functions Examples</a:t>
            </a:r>
          </a:p>
        </p:txBody>
      </p:sp>
      <p:sp>
        <p:nvSpPr>
          <p:cNvPr id="36866" name="Rectangle 3"/>
          <p:cNvSpPr>
            <a:spLocks noGrp="1" noChangeArrowheads="1"/>
          </p:cNvSpPr>
          <p:nvPr>
            <p:ph type="body" idx="1"/>
          </p:nvPr>
        </p:nvSpPr>
        <p:spPr>
          <a:xfrm>
            <a:off x="1719263" y="831057"/>
            <a:ext cx="5761435" cy="3603784"/>
          </a:xfrm>
        </p:spPr>
        <p:txBody>
          <a:bodyPr/>
          <a:lstStyle/>
          <a:p>
            <a:pPr>
              <a:tabLst>
                <a:tab pos="1283494" algn="l"/>
              </a:tabLst>
            </a:pPr>
            <a:r>
              <a:rPr lang="en-US" altLang="en-US" dirty="0"/>
              <a:t>Find the average salary of instructors in the Computer Science department </a:t>
            </a:r>
          </a:p>
          <a:p>
            <a:pPr lvl="1">
              <a:tabLst>
                <a:tab pos="1283494" algn="l"/>
              </a:tabLst>
            </a:pPr>
            <a:r>
              <a:rPr lang="en-US" altLang="en-US" b="1" dirty="0"/>
              <a:t>select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err="1"/>
              <a:t>dept_name</a:t>
            </a:r>
            <a:r>
              <a:rPr lang="en-US" altLang="en-US" dirty="0"/>
              <a:t>= 'Comp. Sci.';</a:t>
            </a:r>
          </a:p>
          <a:p>
            <a:pPr>
              <a:tabLst>
                <a:tab pos="1283494" algn="l"/>
              </a:tabLst>
            </a:pPr>
            <a:r>
              <a:rPr kumimoji="0" lang="en-US" altLang="en-US" dirty="0"/>
              <a:t>Find the total number of instructors who teach a course in the Spring 2018 semester</a:t>
            </a:r>
          </a:p>
          <a:p>
            <a:pPr lvl="1">
              <a:tabLst>
                <a:tab pos="1283494" algn="l"/>
              </a:tabLst>
            </a:pPr>
            <a:r>
              <a:rPr kumimoji="0" lang="en-US" altLang="en-US" b="1" dirty="0"/>
              <a:t>select count </a:t>
            </a:r>
            <a:r>
              <a:rPr kumimoji="0" lang="en-US" altLang="en-US" dirty="0"/>
              <a:t>(</a:t>
            </a:r>
            <a:r>
              <a:rPr kumimoji="0" lang="en-US" altLang="en-US" b="1" dirty="0"/>
              <a:t>distinct </a:t>
            </a:r>
            <a:r>
              <a:rPr kumimoji="0" lang="en-US" altLang="en-US" i="1" dirty="0"/>
              <a:t>ID</a:t>
            </a:r>
            <a:r>
              <a:rPr kumimoji="0" lang="en-US" altLang="en-US" dirty="0"/>
              <a:t>)</a:t>
            </a:r>
            <a:br>
              <a:rPr kumimoji="0" lang="en-US" altLang="en-US" dirty="0"/>
            </a:br>
            <a:r>
              <a:rPr kumimoji="0" lang="en-US" altLang="en-US" b="1" dirty="0"/>
              <a:t>from </a:t>
            </a:r>
            <a:r>
              <a:rPr kumimoji="0" lang="en-US" altLang="en-US" i="1" dirty="0"/>
              <a:t>teaches</a:t>
            </a:r>
            <a:br>
              <a:rPr kumimoji="0" lang="en-US" altLang="en-US" i="1" dirty="0"/>
            </a:br>
            <a:r>
              <a:rPr kumimoji="0" lang="en-US" altLang="en-US" b="1" dirty="0"/>
              <a:t>where </a:t>
            </a:r>
            <a:r>
              <a:rPr kumimoji="0" lang="en-US" altLang="en-US" i="1" dirty="0"/>
              <a:t>semester </a:t>
            </a:r>
            <a:r>
              <a:rPr kumimoji="0" lang="en-US" altLang="en-US" dirty="0"/>
              <a:t>= 'Spring' </a:t>
            </a:r>
            <a:r>
              <a:rPr kumimoji="0" lang="en-US" altLang="en-US" b="1" dirty="0"/>
              <a:t>and </a:t>
            </a:r>
            <a:r>
              <a:rPr kumimoji="0" lang="en-US" altLang="en-US" i="1" dirty="0"/>
              <a:t>year </a:t>
            </a:r>
            <a:r>
              <a:rPr kumimoji="0" lang="en-US" altLang="en-US" dirty="0"/>
              <a:t>= 2018;</a:t>
            </a:r>
          </a:p>
          <a:p>
            <a:pPr>
              <a:tabLst>
                <a:tab pos="1283494" algn="l"/>
              </a:tabLst>
            </a:pPr>
            <a:r>
              <a:rPr kumimoji="0" lang="en-US" altLang="en-US" dirty="0"/>
              <a:t>Find the number of tuples in the </a:t>
            </a:r>
            <a:r>
              <a:rPr kumimoji="0" lang="en-US" altLang="en-US" i="1" dirty="0"/>
              <a:t>course </a:t>
            </a:r>
            <a:r>
              <a:rPr kumimoji="0" lang="en-US" altLang="en-US" dirty="0"/>
              <a:t>relation</a:t>
            </a:r>
          </a:p>
          <a:p>
            <a:pPr lvl="1">
              <a:tabLst>
                <a:tab pos="1283494" algn="l"/>
              </a:tabLst>
            </a:pPr>
            <a:r>
              <a:rPr kumimoji="0" lang="en-US" altLang="en-US" b="1" dirty="0"/>
              <a:t>select count </a:t>
            </a:r>
            <a:r>
              <a:rPr kumimoji="0" lang="en-US" altLang="en-US" dirty="0"/>
              <a:t>(*)</a:t>
            </a:r>
            <a:br>
              <a:rPr kumimoji="0" lang="en-US" altLang="en-US" dirty="0"/>
            </a:br>
            <a:r>
              <a:rPr kumimoji="0" lang="en-US" altLang="en-US" b="1" dirty="0"/>
              <a:t>from </a:t>
            </a:r>
            <a:r>
              <a:rPr kumimoji="0" lang="en-US" altLang="en-US" i="1" dirty="0"/>
              <a:t>course</a:t>
            </a:r>
            <a:r>
              <a:rPr kumimoji="0" lang="en-US" altLang="en-US" dirty="0"/>
              <a:t>;</a:t>
            </a:r>
          </a:p>
          <a:p>
            <a:pPr lvl="1">
              <a:buNone/>
              <a:tabLst>
                <a:tab pos="1283494" algn="l"/>
              </a:tabLst>
            </a:pPr>
            <a:endParaRPr kumimoji="0" lang="en-US" altLang="en-US" dirty="0"/>
          </a:p>
          <a:p>
            <a:pPr>
              <a:tabLst>
                <a:tab pos="1283494" algn="l"/>
              </a:tabLst>
            </a:pPr>
            <a:endParaRPr lang="en-US" altLang="en-US" dirty="0"/>
          </a:p>
        </p:txBody>
      </p:sp>
      <p:sp>
        <p:nvSpPr>
          <p:cNvPr id="36867" name="Text Box 4"/>
          <p:cNvSpPr txBox="1">
            <a:spLocks noChangeArrowheads="1"/>
          </p:cNvSpPr>
          <p:nvPr/>
        </p:nvSpPr>
        <p:spPr bwMode="auto">
          <a:xfrm>
            <a:off x="1712119" y="2109787"/>
            <a:ext cx="576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7281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BE2A6-4D82-52FA-1F32-3A33C4A49847}"/>
              </a:ext>
            </a:extLst>
          </p:cNvPr>
          <p:cNvSpPr>
            <a:spLocks noGrp="1"/>
          </p:cNvSpPr>
          <p:nvPr>
            <p:ph idx="1"/>
          </p:nvPr>
        </p:nvSpPr>
        <p:spPr/>
        <p:txBody>
          <a:bodyPr/>
          <a:lstStyle/>
          <a:p>
            <a:r>
              <a:rPr lang="en-US" dirty="0"/>
              <a:t>Let’s consider </a:t>
            </a:r>
            <a:r>
              <a:rPr lang="en-US" i="1" dirty="0"/>
              <a:t>a </a:t>
            </a:r>
            <a:r>
              <a:rPr lang="en-US" dirty="0"/>
              <a:t>modification and assume that</a:t>
            </a:r>
          </a:p>
          <a:p>
            <a:pPr lvl="1"/>
            <a:r>
              <a:rPr lang="en-US" dirty="0"/>
              <a:t>A student may have more than one advisor</a:t>
            </a:r>
          </a:p>
          <a:p>
            <a:pPr lvl="1"/>
            <a:r>
              <a:rPr lang="en-US" dirty="0"/>
              <a:t>An instructor may advise several students </a:t>
            </a:r>
            <a:r>
              <a:rPr lang="en-US" dirty="0">
                <a:sym typeface="Wingdings" pitchFamily="2" charset="2"/>
              </a:rPr>
              <a:t></a:t>
            </a:r>
          </a:p>
          <a:p>
            <a:pPr lvl="1"/>
            <a:r>
              <a:rPr lang="en-US" dirty="0">
                <a:sym typeface="Wingdings" pitchFamily="2" charset="2"/>
              </a:rPr>
              <a:t>The relationship is many-to-many </a:t>
            </a:r>
          </a:p>
          <a:p>
            <a:pPr lvl="1"/>
            <a:r>
              <a:rPr lang="en-US" dirty="0">
                <a:sym typeface="Wingdings" pitchFamily="2" charset="2"/>
              </a:rPr>
              <a:t>We cannot implement this in SQL using foreign keys </a:t>
            </a:r>
          </a:p>
          <a:p>
            <a:pPr lvl="1"/>
            <a:r>
              <a:rPr lang="en-US" dirty="0">
                <a:sym typeface="Wingdings" pitchFamily="2" charset="2"/>
              </a:rPr>
              <a:t>We need an </a:t>
            </a:r>
            <a:r>
              <a:rPr lang="en-US" i="1" dirty="0">
                <a:sym typeface="Wingdings" pitchFamily="2" charset="2"/>
              </a:rPr>
              <a:t>associative entity.</a:t>
            </a:r>
          </a:p>
          <a:p>
            <a:r>
              <a:rPr lang="en-US" dirty="0"/>
              <a:t>“An </a:t>
            </a:r>
            <a:r>
              <a:rPr lang="en-US" i="1" dirty="0"/>
              <a:t>associative entity </a:t>
            </a:r>
            <a:r>
              <a:rPr lang="en-US" dirty="0"/>
              <a:t>is a term used in relational and entity–relationship theory. A relational database requires the implementation of a base relation (or base table) to resolve many-to-many relationships. A base relation representing this kind of entity is called, informally, an associative table.”</a:t>
            </a:r>
            <a:br>
              <a:rPr lang="en-US" dirty="0"/>
            </a:br>
            <a:r>
              <a:rPr lang="en-US" dirty="0"/>
              <a:t>(https://</a:t>
            </a:r>
            <a:r>
              <a:rPr lang="en-US" dirty="0" err="1"/>
              <a:t>en.wikipedia.org</a:t>
            </a:r>
            <a:r>
              <a:rPr lang="en-US" dirty="0"/>
              <a:t>/wiki/</a:t>
            </a:r>
            <a:r>
              <a:rPr lang="en-US" dirty="0" err="1"/>
              <a:t>Associative_entity</a:t>
            </a:r>
            <a:r>
              <a:rPr lang="en-US" dirty="0"/>
              <a:t>)</a:t>
            </a:r>
          </a:p>
        </p:txBody>
      </p:sp>
      <p:sp>
        <p:nvSpPr>
          <p:cNvPr id="3" name="Title 2">
            <a:extLst>
              <a:ext uri="{FF2B5EF4-FFF2-40B4-BE49-F238E27FC236}">
                <a16:creationId xmlns:a16="http://schemas.microsoft.com/office/drawing/2014/main" id="{FE1244EE-D2CC-D496-2097-BB8DFC512324}"/>
              </a:ext>
            </a:extLst>
          </p:cNvPr>
          <p:cNvSpPr>
            <a:spLocks noGrp="1"/>
          </p:cNvSpPr>
          <p:nvPr>
            <p:ph type="title"/>
          </p:nvPr>
        </p:nvSpPr>
        <p:spPr/>
        <p:txBody>
          <a:bodyPr/>
          <a:lstStyle/>
          <a:p>
            <a:r>
              <a:rPr lang="en-US" dirty="0"/>
              <a:t>Many-to-Many</a:t>
            </a:r>
          </a:p>
        </p:txBody>
      </p:sp>
    </p:spTree>
    <p:extLst>
      <p:ext uri="{BB962C8B-B14F-4D97-AF65-F5344CB8AC3E}">
        <p14:creationId xmlns:p14="http://schemas.microsoft.com/office/powerpoint/2010/main" val="36586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en-US" dirty="0"/>
              <a:t>Aggregation (Cont.)</a:t>
            </a:r>
          </a:p>
        </p:txBody>
      </p:sp>
      <p:sp>
        <p:nvSpPr>
          <p:cNvPr id="38914" name="Text Box 3"/>
          <p:cNvSpPr>
            <a:spLocks noGrp="1" noChangeArrowheads="1"/>
          </p:cNvSpPr>
          <p:nvPr>
            <p:ph type="body" idx="1"/>
          </p:nvPr>
        </p:nvSpPr>
        <p:spPr>
          <a:xfrm>
            <a:off x="1719263" y="820342"/>
            <a:ext cx="5742241" cy="2508074"/>
          </a:xfrm>
        </p:spPr>
        <p:txBody>
          <a:bodyPr/>
          <a:lstStyle/>
          <a:p>
            <a:r>
              <a:rPr lang="en-US" altLang="en-US" dirty="0"/>
              <a:t>Attributes in </a:t>
            </a:r>
            <a:r>
              <a:rPr lang="en-US" altLang="en-US" b="1" dirty="0"/>
              <a:t>select </a:t>
            </a:r>
            <a:r>
              <a:rPr lang="en-US" altLang="en-US" dirty="0"/>
              <a:t>clause outside of aggregate functions must appear in </a:t>
            </a:r>
            <a:r>
              <a:rPr lang="en-US" altLang="en-US" b="1" dirty="0"/>
              <a:t>group by</a:t>
            </a:r>
            <a:r>
              <a:rPr lang="en-US" altLang="en-US" dirty="0"/>
              <a:t> list</a:t>
            </a:r>
          </a:p>
          <a:p>
            <a:pPr lvl="1"/>
            <a:r>
              <a:rPr lang="en-US" altLang="en-US" dirty="0"/>
              <a:t>/* erroneous query */</a:t>
            </a:r>
            <a:br>
              <a:rPr lang="en-US" altLang="en-US" dirty="0"/>
            </a:br>
            <a:r>
              <a:rPr lang="en-US" altLang="en-US" b="1" dirty="0"/>
              <a:t>select </a:t>
            </a:r>
            <a:r>
              <a:rPr lang="en-US" altLang="en-US" i="1" dirty="0"/>
              <a:t>dept_name</a:t>
            </a:r>
            <a:r>
              <a:rPr lang="en-US" altLang="en-US" dirty="0"/>
              <a:t>, </a:t>
            </a:r>
            <a:r>
              <a:rPr lang="en-US" altLang="en-US" i="1" dirty="0"/>
              <a:t>ID</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endParaRPr lang="en-US" altLang="en-US" dirty="0"/>
          </a:p>
        </p:txBody>
      </p:sp>
    </p:spTree>
    <p:extLst>
      <p:ext uri="{BB962C8B-B14F-4D97-AF65-F5344CB8AC3E}">
        <p14:creationId xmlns:p14="http://schemas.microsoft.com/office/powerpoint/2010/main" val="855857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835944" y="72629"/>
            <a:ext cx="6057900" cy="457200"/>
          </a:xfrm>
        </p:spPr>
        <p:txBody>
          <a:bodyPr/>
          <a:lstStyle/>
          <a:p>
            <a:r>
              <a:rPr lang="en-US" altLang="en-US" dirty="0"/>
              <a:t>Aggregate Functions – Having Clause</a:t>
            </a:r>
          </a:p>
        </p:txBody>
      </p:sp>
      <p:sp>
        <p:nvSpPr>
          <p:cNvPr id="39938" name="Rectangle 3"/>
          <p:cNvSpPr>
            <a:spLocks noGrp="1" noChangeArrowheads="1"/>
          </p:cNvSpPr>
          <p:nvPr>
            <p:ph type="body" idx="1"/>
          </p:nvPr>
        </p:nvSpPr>
        <p:spPr>
          <a:xfrm>
            <a:off x="1735585" y="895351"/>
            <a:ext cx="5872223" cy="3809999"/>
          </a:xfrm>
        </p:spPr>
        <p:txBody>
          <a:bodyPr/>
          <a:lstStyle/>
          <a:p>
            <a:pPr>
              <a:tabLst>
                <a:tab pos="1116806" algn="l"/>
              </a:tabLst>
            </a:pPr>
            <a:r>
              <a:rPr lang="en-US" altLang="en-US" dirty="0"/>
              <a:t>Find the names and average salaries of all departments whose average salary is greater than 42000</a:t>
            </a:r>
          </a:p>
          <a:p>
            <a:pPr>
              <a:tabLst>
                <a:tab pos="1116806" algn="l"/>
              </a:tabLst>
            </a:pPr>
            <a:endParaRPr lang="en-US" altLang="en-US" dirty="0"/>
          </a:p>
          <a:p>
            <a:pPr>
              <a:tabLst>
                <a:tab pos="1116806" algn="l"/>
              </a:tabLst>
            </a:pPr>
            <a:endParaRPr lang="en-US" altLang="en-US" dirty="0"/>
          </a:p>
          <a:p>
            <a:pPr>
              <a:tabLst>
                <a:tab pos="1116806" algn="l"/>
              </a:tabLst>
            </a:pPr>
            <a:endParaRPr lang="en-US" altLang="en-US" dirty="0"/>
          </a:p>
          <a:p>
            <a:pPr>
              <a:tabLst>
                <a:tab pos="1116806" algn="l"/>
              </a:tabLst>
            </a:pPr>
            <a:endParaRPr lang="en-US" altLang="en-US" sz="600" dirty="0"/>
          </a:p>
          <a:p>
            <a:pPr>
              <a:tabLst>
                <a:tab pos="1116806" algn="l"/>
              </a:tabLst>
            </a:pPr>
            <a:r>
              <a:rPr lang="en-US" altLang="en-US" dirty="0"/>
              <a:t>Note: predicates in the </a:t>
            </a:r>
            <a:r>
              <a:rPr lang="en-US" altLang="en-US" b="1" dirty="0"/>
              <a:t>having</a:t>
            </a:r>
            <a:r>
              <a:rPr lang="en-US" altLang="en-US" dirty="0"/>
              <a:t> clause are applied after the formation of groups whereas predicates in the </a:t>
            </a:r>
            <a:r>
              <a:rPr lang="en-US" altLang="en-US" b="1" dirty="0"/>
              <a:t>where</a:t>
            </a:r>
            <a:r>
              <a:rPr lang="en-US" altLang="en-US" dirty="0"/>
              <a:t> clause are applied before forming groups</a:t>
            </a:r>
          </a:p>
          <a:p>
            <a:pPr>
              <a:tabLst>
                <a:tab pos="1116806" algn="l"/>
              </a:tabLst>
            </a:pPr>
            <a:endParaRPr lang="en-US" altLang="en-US" dirty="0"/>
          </a:p>
          <a:p>
            <a:pPr>
              <a:tabLst>
                <a:tab pos="1116806" algn="l"/>
              </a:tabLst>
            </a:pPr>
            <a:r>
              <a:rPr lang="en-US" altLang="en-US" dirty="0"/>
              <a:t>Select …. From …. Where … …</a:t>
            </a:r>
            <a:br>
              <a:rPr lang="en-US" altLang="en-US" dirty="0"/>
            </a:br>
            <a:r>
              <a:rPr lang="en-US" altLang="en-US" dirty="0"/>
              <a:t>group by … ….</a:t>
            </a:r>
            <a:br>
              <a:rPr lang="en-US" altLang="en-US" dirty="0"/>
            </a:br>
            <a:r>
              <a:rPr lang="en-US" altLang="en-US" dirty="0"/>
              <a:t>Having … …</a:t>
            </a:r>
          </a:p>
          <a:p>
            <a:pPr>
              <a:tabLst>
                <a:tab pos="1116806" algn="l"/>
              </a:tabLst>
            </a:pPr>
            <a:endParaRPr lang="en-US" altLang="en-US" dirty="0"/>
          </a:p>
        </p:txBody>
      </p:sp>
      <p:sp>
        <p:nvSpPr>
          <p:cNvPr id="39940" name="Text Box 5"/>
          <p:cNvSpPr txBox="1">
            <a:spLocks noChangeArrowheads="1"/>
          </p:cNvSpPr>
          <p:nvPr/>
        </p:nvSpPr>
        <p:spPr bwMode="auto">
          <a:xfrm>
            <a:off x="2401490" y="1403033"/>
            <a:ext cx="5828109"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avg_salary</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75" b="1"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in (‘Biology’, ‘Physics’,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Comp.Sci</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having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&gt; 42000;</a:t>
            </a:r>
          </a:p>
        </p:txBody>
      </p:sp>
    </p:spTree>
    <p:extLst>
      <p:ext uri="{BB962C8B-B14F-4D97-AF65-F5344CB8AC3E}">
        <p14:creationId xmlns:p14="http://schemas.microsoft.com/office/powerpoint/2010/main" val="17403207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500AE-7D55-9880-6B8D-BD4B950C4E3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16A174-EEF4-0CDE-29C1-6A76F97F4FD9}"/>
              </a:ext>
            </a:extLst>
          </p:cNvPr>
          <p:cNvSpPr>
            <a:spLocks noGrp="1"/>
          </p:cNvSpPr>
          <p:nvPr>
            <p:ph idx="1"/>
          </p:nvPr>
        </p:nvSpPr>
        <p:spPr>
          <a:xfrm>
            <a:off x="152400" y="2266950"/>
            <a:ext cx="8839200" cy="954107"/>
          </a:xfrm>
        </p:spPr>
        <p:txBody>
          <a:bodyPr/>
          <a:lstStyle/>
          <a:p>
            <a:r>
              <a:rPr lang="en-US" dirty="0"/>
              <a:t>Applications, REST, Data Engineering</a:t>
            </a:r>
            <a:br>
              <a:rPr lang="en-US" dirty="0"/>
            </a:br>
            <a:r>
              <a:rPr lang="en-US" dirty="0"/>
              <a:t>Project</a:t>
            </a:r>
          </a:p>
        </p:txBody>
      </p:sp>
    </p:spTree>
    <p:extLst>
      <p:ext uri="{BB962C8B-B14F-4D97-AF65-F5344CB8AC3E}">
        <p14:creationId xmlns:p14="http://schemas.microsoft.com/office/powerpoint/2010/main" val="19621251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BFB96-A2DD-F83A-9789-08FC1CCE428D}"/>
              </a:ext>
            </a:extLst>
          </p:cNvPr>
          <p:cNvSpPr>
            <a:spLocks noGrp="1"/>
          </p:cNvSpPr>
          <p:nvPr>
            <p:ph idx="1"/>
          </p:nvPr>
        </p:nvSpPr>
        <p:spPr/>
        <p:txBody>
          <a:bodyPr/>
          <a:lstStyle/>
          <a:p>
            <a:r>
              <a:rPr lang="en-US" dirty="0"/>
              <a:t>REST and Web Applications</a:t>
            </a:r>
          </a:p>
        </p:txBody>
      </p:sp>
    </p:spTree>
    <p:extLst>
      <p:ext uri="{BB962C8B-B14F-4D97-AF65-F5344CB8AC3E}">
        <p14:creationId xmlns:p14="http://schemas.microsoft.com/office/powerpoint/2010/main" val="4177764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AE47-758C-1AFE-9732-BFB05220A9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2ADEB8-8DE4-5969-A234-5774E9E6A534}"/>
              </a:ext>
            </a:extLst>
          </p:cNvPr>
          <p:cNvSpPr>
            <a:spLocks noGrp="1"/>
          </p:cNvSpPr>
          <p:nvPr>
            <p:ph idx="1"/>
          </p:nvPr>
        </p:nvSpPr>
        <p:spPr>
          <a:xfrm>
            <a:off x="152400" y="444319"/>
            <a:ext cx="8839200" cy="4038600"/>
          </a:xfrm>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601E204D-1D44-C624-98CA-226FE6494D3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1592175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60DE-09FB-BE23-AEEE-4089B6CDBF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AFF40-9CBE-2D1C-2A90-7C80BDDCF2D6}"/>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ACC62725-93A6-C52C-671E-4CBBDE491BAC}"/>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935850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5719-1D8D-72D5-7CB0-E93E71AF7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D25CF-BAA0-5D80-E418-775DC883CDA7}"/>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400E2E05-2089-FBD9-0503-37CDEA41B52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213836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D09BA-6711-8D62-C571-CFBC55CE05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057343-2C25-C795-F0FC-1E7D27D738F1}"/>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BDB6471E-3506-8AC3-65AD-9A4200442956}"/>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68149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12BCA4-AD27-129C-D387-9D58D8BD2F11}"/>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E7054023-00A7-5C15-0B65-46F9A6E0CBDA}"/>
              </a:ext>
            </a:extLst>
          </p:cNvPr>
          <p:cNvPicPr>
            <a:picLocks noChangeAspect="1"/>
          </p:cNvPicPr>
          <p:nvPr/>
        </p:nvPicPr>
        <p:blipFill>
          <a:blip r:embed="rId2"/>
          <a:stretch>
            <a:fillRect/>
          </a:stretch>
        </p:blipFill>
        <p:spPr>
          <a:xfrm>
            <a:off x="172570" y="666750"/>
            <a:ext cx="1987550" cy="1113028"/>
          </a:xfrm>
          <a:prstGeom prst="rect">
            <a:avLst/>
          </a:prstGeom>
        </p:spPr>
      </p:pic>
      <p:pic>
        <p:nvPicPr>
          <p:cNvPr id="5" name="Picture 4">
            <a:extLst>
              <a:ext uri="{FF2B5EF4-FFF2-40B4-BE49-F238E27FC236}">
                <a16:creationId xmlns:a16="http://schemas.microsoft.com/office/drawing/2014/main" id="{AA12B46B-FDBF-66F0-CA6D-188AE7306A38}"/>
              </a:ext>
            </a:extLst>
          </p:cNvPr>
          <p:cNvPicPr>
            <a:picLocks noChangeAspect="1"/>
          </p:cNvPicPr>
          <p:nvPr/>
        </p:nvPicPr>
        <p:blipFill>
          <a:blip r:embed="rId3"/>
          <a:stretch>
            <a:fillRect/>
          </a:stretch>
        </p:blipFill>
        <p:spPr>
          <a:xfrm>
            <a:off x="4030909" y="539644"/>
            <a:ext cx="4733653" cy="2832100"/>
          </a:xfrm>
          <a:prstGeom prst="rect">
            <a:avLst/>
          </a:prstGeom>
        </p:spPr>
      </p:pic>
      <p:sp>
        <p:nvSpPr>
          <p:cNvPr id="6" name="TextBox 5">
            <a:extLst>
              <a:ext uri="{FF2B5EF4-FFF2-40B4-BE49-F238E27FC236}">
                <a16:creationId xmlns:a16="http://schemas.microsoft.com/office/drawing/2014/main" id="{590485EC-D822-2AAF-482D-9E68DB0D2A35}"/>
              </a:ext>
            </a:extLst>
          </p:cNvPr>
          <p:cNvSpPr txBox="1"/>
          <p:nvPr/>
        </p:nvSpPr>
        <p:spPr>
          <a:xfrm>
            <a:off x="172570" y="2647950"/>
            <a:ext cx="6225166" cy="2031325"/>
          </a:xfrm>
          <a:prstGeom prst="rect">
            <a:avLst/>
          </a:prstGeom>
          <a:noFill/>
        </p:spPr>
        <p:txBody>
          <a:bodyPr wrap="none" rtlCol="0">
            <a:spAutoFit/>
          </a:bodyPr>
          <a:lstStyle/>
          <a:p>
            <a:r>
              <a:rPr lang="en-US" dirty="0"/>
              <a:t>This symbol is quasi-standard,</a:t>
            </a:r>
            <a:br>
              <a:rPr lang="en-US" dirty="0"/>
            </a:br>
            <a:r>
              <a:rPr lang="en-US" dirty="0"/>
              <a:t>but then again almost everything</a:t>
            </a:r>
            <a:br>
              <a:rPr lang="en-US" dirty="0"/>
            </a:br>
            <a:r>
              <a:rPr lang="en-US" dirty="0"/>
              <a:t>in ER diagrams is quasi-standard.</a:t>
            </a:r>
            <a:br>
              <a:rPr lang="en-US" dirty="0"/>
            </a:br>
            <a:br>
              <a:rPr lang="en-US" dirty="0"/>
            </a:br>
            <a:r>
              <a:rPr lang="en-US" dirty="0"/>
              <a:t>ER diagram rules – </a:t>
            </a:r>
            <a:br>
              <a:rPr lang="en-US" dirty="0"/>
            </a:br>
            <a:r>
              <a:rPr lang="en-US" dirty="0"/>
              <a:t>“Tis a custom more honored in the breach than the observance”</a:t>
            </a:r>
            <a:br>
              <a:rPr lang="en-US" dirty="0"/>
            </a:br>
            <a:endParaRPr lang="en-US" dirty="0"/>
          </a:p>
        </p:txBody>
      </p:sp>
      <p:cxnSp>
        <p:nvCxnSpPr>
          <p:cNvPr id="8" name="Straight Arrow Connector 7">
            <a:extLst>
              <a:ext uri="{FF2B5EF4-FFF2-40B4-BE49-F238E27FC236}">
                <a16:creationId xmlns:a16="http://schemas.microsoft.com/office/drawing/2014/main" id="{F177F5E0-5A84-5284-7361-090940F73167}"/>
              </a:ext>
            </a:extLst>
          </p:cNvPr>
          <p:cNvCxnSpPr/>
          <p:nvPr/>
        </p:nvCxnSpPr>
        <p:spPr>
          <a:xfrm flipH="1" flipV="1">
            <a:off x="1219200" y="1809750"/>
            <a:ext cx="381000" cy="91440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3644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31D4-5B07-3818-E865-A997A2575E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059CF3-9C9B-93B7-1F62-1D0B1B6102D4}"/>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511DF4C3-8A6F-2E94-BF47-169A31A4446F}"/>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2485785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121927</TotalTime>
  <Words>6735</Words>
  <Application>Microsoft Macintosh PowerPoint</Application>
  <PresentationFormat>On-screen Show (16:9)</PresentationFormat>
  <Paragraphs>619</Paragraphs>
  <Slides>90</Slides>
  <Notes>51</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90</vt:i4>
      </vt:variant>
    </vt:vector>
  </HeadingPairs>
  <TitlesOfParts>
    <vt:vector size="113" baseType="lpstr">
      <vt:lpstr>ＭＳ Ｐゴシック</vt:lpstr>
      <vt:lpstr>Arial</vt:lpstr>
      <vt:lpstr>Calibri</vt:lpstr>
      <vt:lpstr>Didact Gothic</vt:lpstr>
      <vt:lpstr>Helvetica</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5_db-5-grey</vt:lpstr>
      <vt:lpstr>2_db-5-grey</vt:lpstr>
      <vt:lpstr>3_db-5-grey</vt:lpstr>
      <vt:lpstr>6_db-5-grey</vt:lpstr>
      <vt:lpstr>2_Office Theme</vt:lpstr>
      <vt:lpstr>PowerPoint Presentation</vt:lpstr>
      <vt:lpstr>PowerPoint Presentation</vt:lpstr>
      <vt:lpstr>Notes and Content</vt:lpstr>
      <vt:lpstr>PowerPoint Presentation</vt:lpstr>
      <vt:lpstr>Relationship Sets</vt:lpstr>
      <vt:lpstr>Relationship Sets (Cont.)</vt:lpstr>
      <vt:lpstr>Representing Relationship  Sets via ER Diagrams </vt:lpstr>
      <vt:lpstr>Many-to-Many</vt:lpstr>
      <vt:lpstr>Associative Entity</vt:lpstr>
      <vt:lpstr>Relationship Sets (Cont.)</vt:lpstr>
      <vt:lpstr>Relationship Sets with Attributes</vt:lpstr>
      <vt:lpstr>Associative Entity</vt:lpstr>
      <vt:lpstr>Weak Entity Sets</vt:lpstr>
      <vt:lpstr>Weak Entity Sets (Cont.)</vt:lpstr>
      <vt:lpstr>Weak Entity Sets (Cont.)</vt:lpstr>
      <vt:lpstr>Expressing Weak Entity Sets</vt:lpstr>
      <vt:lpstr>Weak Entity Set</vt:lpstr>
      <vt:lpstr>Roles</vt:lpstr>
      <vt:lpstr>Complex Attributes</vt:lpstr>
      <vt:lpstr>PowerPoint Presentation</vt:lpstr>
      <vt:lpstr>PowerPoint Presentation</vt:lpstr>
      <vt:lpstr>Union Operation</vt:lpstr>
      <vt:lpstr>Union Operation (Cont.)</vt:lpstr>
      <vt:lpstr>Set-Intersection Operation</vt:lpstr>
      <vt:lpstr>Set Difference Operation</vt:lpstr>
      <vt:lpstr>Simple Examples</vt:lpstr>
      <vt:lpstr>The Assignment  Operation </vt:lpstr>
      <vt:lpstr>The Rename Operation </vt:lpstr>
      <vt:lpstr>Putting Some Pieces Together</vt:lpstr>
      <vt:lpstr>PowerPoint Presentation</vt:lpstr>
      <vt:lpstr>PowerPoint Presentation</vt:lpstr>
      <vt:lpstr>SQL Parts</vt:lpstr>
      <vt:lpstr>Data Definition Language</vt:lpstr>
      <vt:lpstr>Create Table Construct</vt:lpstr>
      <vt:lpstr>Integrity Constraints in Create Table</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Complex Check Conditions</vt:lpstr>
      <vt:lpstr>PowerPoint Presentation</vt:lpstr>
      <vt:lpstr>Built-in Data Types in SQL </vt:lpstr>
      <vt:lpstr>Large-Object Types</vt:lpstr>
      <vt:lpstr>MySQL Data Types (Partial)</vt:lpstr>
      <vt:lpstr>Summary</vt:lpstr>
      <vt:lpstr>PowerPoint Presentation</vt:lpstr>
      <vt:lpstr>PowerPoint Presentation</vt:lpstr>
      <vt:lpstr>With Clause</vt:lpstr>
      <vt:lpstr>Complex Queries using With Clause</vt:lpstr>
      <vt:lpstr>PowerPoint Presentation</vt:lpstr>
      <vt:lpstr>Set Operations</vt:lpstr>
      <vt:lpstr>Set Operations (Cont.)</vt:lpstr>
      <vt:lpstr>JOIN and UNION</vt:lpstr>
      <vt:lpstr>PowerPoint Presentation</vt:lpstr>
      <vt:lpstr>Nested Subqueries</vt:lpstr>
      <vt:lpstr>Subqueries in the Form Clause</vt:lpstr>
      <vt:lpstr>Scalar Subquery</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Aggregate Functions</vt:lpstr>
      <vt:lpstr>Aggregate Functions – Group By</vt:lpstr>
      <vt:lpstr>Another View</vt:lpstr>
      <vt:lpstr>Aggregate Functions Examples</vt:lpstr>
      <vt:lpstr>Aggregation (Cont.)</vt:lpstr>
      <vt:lpstr>Aggregate Functions – Having Clause</vt:lpstr>
      <vt:lpstr>PowerPoint Presentation</vt:lpstr>
      <vt:lpstr>PowerPoint Presentation</vt:lpstr>
      <vt:lpstr>Web Application Problem Statement</vt:lpstr>
      <vt:lpstr>Interactive/Operational</vt:lpstr>
      <vt:lpstr>Data Modeling Concepts and REST</vt:lpstr>
      <vt:lpstr>REST (https://www.tutorialspoint.com/restful/restful_introduction.htm)</vt:lpstr>
      <vt:lpstr>REST (https://www.tutorialspoint.com/restful/restful_introduction.htm)</vt:lpstr>
      <vt:lpstr>REST and Resources</vt:lpstr>
      <vt:lpstr>URLs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629</cp:revision>
  <cp:lastPrinted>2025-02-07T10:49:29Z</cp:lastPrinted>
  <dcterms:created xsi:type="dcterms:W3CDTF">2010-04-12T23:12:02Z</dcterms:created>
  <dcterms:modified xsi:type="dcterms:W3CDTF">2026-02-05T19:37:01Z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